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6.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charts/chart1.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66" r:id="rId2"/>
    <p:sldId id="267" r:id="rId3"/>
    <p:sldId id="268" r:id="rId4"/>
    <p:sldId id="269" r:id="rId5"/>
    <p:sldId id="270" r:id="rId6"/>
    <p:sldId id="271" r:id="rId7"/>
    <p:sldId id="272" r:id="rId8"/>
    <p:sldId id="291" r:id="rId9"/>
    <p:sldId id="29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92" d="100"/>
          <a:sy n="92" d="100"/>
        </p:scale>
        <p:origin x="1374" y="90"/>
      </p:cViewPr>
      <p:guideLst/>
    </p:cSldViewPr>
  </p:slideViewPr>
  <p:notesTextViewPr>
    <p:cViewPr>
      <p:scale>
        <a:sx n="1" d="1"/>
        <a:sy n="1" d="1"/>
      </p:scale>
      <p:origin x="0" y="0"/>
    </p:cViewPr>
  </p:notesTextViewPr>
  <p:sorterViewPr>
    <p:cViewPr>
      <p:scale>
        <a:sx n="100" d="100"/>
        <a:sy n="100" d="100"/>
      </p:scale>
      <p:origin x="0" y="-42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ZA" dirty="0"/>
              <a:t>Typical</a:t>
            </a:r>
            <a:r>
              <a:rPr lang="en-ZA" baseline="0" dirty="0"/>
              <a:t> load profile : Commercial Customer </a:t>
            </a:r>
            <a:endParaRPr lang="en-ZA" baseline="0" dirty="0" smtClean="0"/>
          </a:p>
          <a:p>
            <a:pPr>
              <a:defRPr/>
            </a:pPr>
            <a:r>
              <a:rPr lang="en-ZA" baseline="0" dirty="0" smtClean="0"/>
              <a:t>- </a:t>
            </a:r>
            <a:r>
              <a:rPr lang="en-ZA" baseline="0" dirty="0"/>
              <a:t>Note Reverse Energy (-kWh)</a:t>
            </a:r>
            <a:endParaRPr lang="en-ZA" dirty="0"/>
          </a:p>
        </c:rich>
      </c:tx>
      <c:layout/>
      <c:overlay val="0"/>
    </c:title>
    <c:autoTitleDeleted val="0"/>
    <c:plotArea>
      <c:layout/>
      <c:barChart>
        <c:barDir val="col"/>
        <c:grouping val="clustered"/>
        <c:varyColors val="0"/>
        <c:ser>
          <c:idx val="0"/>
          <c:order val="0"/>
          <c:tx>
            <c:strRef>
              <c:f>'[Profile Solar Alberton.xlsx]Raw Profile Data'!$C$8</c:f>
              <c:strCache>
                <c:ptCount val="1"/>
                <c:pt idx="0">
                  <c:v>kWh+</c:v>
                </c:pt>
              </c:strCache>
            </c:strRef>
          </c:tx>
          <c:invertIfNegative val="0"/>
          <c:cat>
            <c:strRef>
              <c:f>'[Profile Solar Alberton.xlsx]Raw Profile Data'!$B$9:$B$188</c:f>
              <c:strCache>
                <c:ptCount val="180"/>
                <c:pt idx="0">
                  <c:v>00:30:00</c:v>
                </c:pt>
                <c:pt idx="1">
                  <c:v>01:00:00</c:v>
                </c:pt>
                <c:pt idx="2">
                  <c:v>01:30:00</c:v>
                </c:pt>
                <c:pt idx="3">
                  <c:v>02:00:00</c:v>
                </c:pt>
                <c:pt idx="4">
                  <c:v>02:30:00</c:v>
                </c:pt>
                <c:pt idx="5">
                  <c:v>03:00:00</c:v>
                </c:pt>
                <c:pt idx="6">
                  <c:v>03:30:00</c:v>
                </c:pt>
                <c:pt idx="7">
                  <c:v>04:00:00</c:v>
                </c:pt>
                <c:pt idx="8">
                  <c:v>04:30:00</c:v>
                </c:pt>
                <c:pt idx="9">
                  <c:v>05:00:00</c:v>
                </c:pt>
                <c:pt idx="10">
                  <c:v>05:30:00</c:v>
                </c:pt>
                <c:pt idx="11">
                  <c:v>06:00:00</c:v>
                </c:pt>
                <c:pt idx="12">
                  <c:v>06:30:00</c:v>
                </c:pt>
                <c:pt idx="13">
                  <c:v>07:00:00</c:v>
                </c:pt>
                <c:pt idx="14">
                  <c:v>07:30:00</c:v>
                </c:pt>
                <c:pt idx="15">
                  <c:v>08:00:00</c:v>
                </c:pt>
                <c:pt idx="16">
                  <c:v>08:30:00</c:v>
                </c:pt>
                <c:pt idx="17">
                  <c:v>09:00:00</c:v>
                </c:pt>
                <c:pt idx="18">
                  <c:v>09:30:00</c:v>
                </c:pt>
                <c:pt idx="19">
                  <c:v>10:00:00</c:v>
                </c:pt>
                <c:pt idx="20">
                  <c:v>10:30:00</c:v>
                </c:pt>
                <c:pt idx="21">
                  <c:v>11:00:00</c:v>
                </c:pt>
                <c:pt idx="22">
                  <c:v>11:30:00</c:v>
                </c:pt>
                <c:pt idx="23">
                  <c:v>12:00:00</c:v>
                </c:pt>
                <c:pt idx="24">
                  <c:v>12:30:00</c:v>
                </c:pt>
                <c:pt idx="25">
                  <c:v>13:00:00</c:v>
                </c:pt>
                <c:pt idx="26">
                  <c:v>13:30:00</c:v>
                </c:pt>
                <c:pt idx="27">
                  <c:v>14:00:00</c:v>
                </c:pt>
                <c:pt idx="28">
                  <c:v>14:30:00</c:v>
                </c:pt>
                <c:pt idx="29">
                  <c:v>15:00:00</c:v>
                </c:pt>
                <c:pt idx="30">
                  <c:v>15:30:00</c:v>
                </c:pt>
                <c:pt idx="31">
                  <c:v>16:00:00</c:v>
                </c:pt>
                <c:pt idx="32">
                  <c:v>16:30:00</c:v>
                </c:pt>
                <c:pt idx="33">
                  <c:v>17:00:00</c:v>
                </c:pt>
                <c:pt idx="34">
                  <c:v>17:30:00</c:v>
                </c:pt>
                <c:pt idx="35">
                  <c:v>18:00:00</c:v>
                </c:pt>
                <c:pt idx="36">
                  <c:v>18:30:00</c:v>
                </c:pt>
                <c:pt idx="37">
                  <c:v>19:00:00</c:v>
                </c:pt>
                <c:pt idx="38">
                  <c:v>19:30:00</c:v>
                </c:pt>
                <c:pt idx="39">
                  <c:v>20:00:00</c:v>
                </c:pt>
                <c:pt idx="40">
                  <c:v>20:30:00</c:v>
                </c:pt>
                <c:pt idx="41">
                  <c:v>21:00:00</c:v>
                </c:pt>
                <c:pt idx="42">
                  <c:v>21:30:00</c:v>
                </c:pt>
                <c:pt idx="43">
                  <c:v>22:00:00</c:v>
                </c:pt>
                <c:pt idx="44">
                  <c:v>22:30:00</c:v>
                </c:pt>
                <c:pt idx="45">
                  <c:v>23:00:00</c:v>
                </c:pt>
                <c:pt idx="46">
                  <c:v>23:30:00</c:v>
                </c:pt>
                <c:pt idx="47">
                  <c:v>00:00:00</c:v>
                </c:pt>
                <c:pt idx="48">
                  <c:v>00:30:00</c:v>
                </c:pt>
                <c:pt idx="49">
                  <c:v>01:00:00</c:v>
                </c:pt>
                <c:pt idx="50">
                  <c:v>01:30:00</c:v>
                </c:pt>
                <c:pt idx="51">
                  <c:v>02:00:00</c:v>
                </c:pt>
                <c:pt idx="52">
                  <c:v>02:30:00</c:v>
                </c:pt>
                <c:pt idx="53">
                  <c:v>03:00:00</c:v>
                </c:pt>
                <c:pt idx="54">
                  <c:v>03:30:00</c:v>
                </c:pt>
                <c:pt idx="55">
                  <c:v>04:00:00</c:v>
                </c:pt>
                <c:pt idx="56">
                  <c:v>04:30:00</c:v>
                </c:pt>
                <c:pt idx="57">
                  <c:v>05:00:00</c:v>
                </c:pt>
                <c:pt idx="58">
                  <c:v>05:30:00</c:v>
                </c:pt>
                <c:pt idx="59">
                  <c:v>06:00:00</c:v>
                </c:pt>
                <c:pt idx="60">
                  <c:v>06:30:00</c:v>
                </c:pt>
                <c:pt idx="61">
                  <c:v>07:00:00</c:v>
                </c:pt>
                <c:pt idx="62">
                  <c:v>07:30:00</c:v>
                </c:pt>
                <c:pt idx="63">
                  <c:v>08:00:00</c:v>
                </c:pt>
                <c:pt idx="64">
                  <c:v>08:30:00</c:v>
                </c:pt>
                <c:pt idx="65">
                  <c:v>09:00:00</c:v>
                </c:pt>
                <c:pt idx="66">
                  <c:v>09:30:00</c:v>
                </c:pt>
                <c:pt idx="67">
                  <c:v>10:00:00</c:v>
                </c:pt>
                <c:pt idx="68">
                  <c:v>10:30:00</c:v>
                </c:pt>
                <c:pt idx="69">
                  <c:v>11:00:00</c:v>
                </c:pt>
                <c:pt idx="70">
                  <c:v>11:30:00</c:v>
                </c:pt>
                <c:pt idx="71">
                  <c:v>12:00:00</c:v>
                </c:pt>
                <c:pt idx="72">
                  <c:v>12:30:00</c:v>
                </c:pt>
                <c:pt idx="73">
                  <c:v>13:00:00</c:v>
                </c:pt>
                <c:pt idx="74">
                  <c:v>13:30:00</c:v>
                </c:pt>
                <c:pt idx="75">
                  <c:v>14:00:00</c:v>
                </c:pt>
                <c:pt idx="76">
                  <c:v>14:30:00</c:v>
                </c:pt>
                <c:pt idx="77">
                  <c:v>15:00:00</c:v>
                </c:pt>
                <c:pt idx="78">
                  <c:v>15:30:00</c:v>
                </c:pt>
                <c:pt idx="79">
                  <c:v>16:00:00</c:v>
                </c:pt>
                <c:pt idx="80">
                  <c:v>16:30:00</c:v>
                </c:pt>
                <c:pt idx="81">
                  <c:v>17:00:00</c:v>
                </c:pt>
                <c:pt idx="82">
                  <c:v>17:30:00</c:v>
                </c:pt>
                <c:pt idx="83">
                  <c:v>18:00:00</c:v>
                </c:pt>
                <c:pt idx="84">
                  <c:v>18:30:00</c:v>
                </c:pt>
                <c:pt idx="85">
                  <c:v>19:00:00</c:v>
                </c:pt>
                <c:pt idx="86">
                  <c:v>19:30:00</c:v>
                </c:pt>
                <c:pt idx="87">
                  <c:v>20:00:00</c:v>
                </c:pt>
                <c:pt idx="88">
                  <c:v>20:30:00</c:v>
                </c:pt>
                <c:pt idx="89">
                  <c:v>21:00:00</c:v>
                </c:pt>
                <c:pt idx="90">
                  <c:v>21:30:00</c:v>
                </c:pt>
                <c:pt idx="91">
                  <c:v>22:00:00</c:v>
                </c:pt>
                <c:pt idx="92">
                  <c:v>22:30:00</c:v>
                </c:pt>
                <c:pt idx="93">
                  <c:v>23:00:00</c:v>
                </c:pt>
                <c:pt idx="94">
                  <c:v>23:30:00</c:v>
                </c:pt>
                <c:pt idx="95">
                  <c:v>00:00:00</c:v>
                </c:pt>
                <c:pt idx="96">
                  <c:v>00:30:00</c:v>
                </c:pt>
                <c:pt idx="97">
                  <c:v>01:00:00</c:v>
                </c:pt>
                <c:pt idx="98">
                  <c:v>01:30:00</c:v>
                </c:pt>
                <c:pt idx="99">
                  <c:v>02:00:00</c:v>
                </c:pt>
                <c:pt idx="100">
                  <c:v>02:30:00</c:v>
                </c:pt>
                <c:pt idx="101">
                  <c:v>03:00:00</c:v>
                </c:pt>
                <c:pt idx="102">
                  <c:v>03:30:00</c:v>
                </c:pt>
                <c:pt idx="103">
                  <c:v>04:00:00</c:v>
                </c:pt>
                <c:pt idx="104">
                  <c:v>04:30:00</c:v>
                </c:pt>
                <c:pt idx="105">
                  <c:v>05:00:00</c:v>
                </c:pt>
                <c:pt idx="106">
                  <c:v>05:30:00</c:v>
                </c:pt>
                <c:pt idx="107">
                  <c:v>06:00:00</c:v>
                </c:pt>
                <c:pt idx="108">
                  <c:v>06:30:00</c:v>
                </c:pt>
                <c:pt idx="109">
                  <c:v>07:00:00</c:v>
                </c:pt>
                <c:pt idx="110">
                  <c:v>07:30:00</c:v>
                </c:pt>
                <c:pt idx="111">
                  <c:v>08:00:00</c:v>
                </c:pt>
                <c:pt idx="112">
                  <c:v>08:30:00</c:v>
                </c:pt>
                <c:pt idx="113">
                  <c:v>09:00:00</c:v>
                </c:pt>
                <c:pt idx="114">
                  <c:v>09:30:00</c:v>
                </c:pt>
                <c:pt idx="115">
                  <c:v>10:00:00</c:v>
                </c:pt>
                <c:pt idx="116">
                  <c:v>10:30:00</c:v>
                </c:pt>
                <c:pt idx="117">
                  <c:v>11:00:00</c:v>
                </c:pt>
                <c:pt idx="118">
                  <c:v>11:30:00</c:v>
                </c:pt>
                <c:pt idx="119">
                  <c:v>12:00:00</c:v>
                </c:pt>
                <c:pt idx="120">
                  <c:v>12:30:00</c:v>
                </c:pt>
                <c:pt idx="121">
                  <c:v>13:00:00</c:v>
                </c:pt>
                <c:pt idx="122">
                  <c:v>13:30:00</c:v>
                </c:pt>
                <c:pt idx="123">
                  <c:v>14:00:00</c:v>
                </c:pt>
                <c:pt idx="124">
                  <c:v>14:30:00</c:v>
                </c:pt>
                <c:pt idx="125">
                  <c:v>15:00:00</c:v>
                </c:pt>
                <c:pt idx="126">
                  <c:v>15:30:00</c:v>
                </c:pt>
                <c:pt idx="127">
                  <c:v>16:00:00</c:v>
                </c:pt>
                <c:pt idx="128">
                  <c:v>16:30:00</c:v>
                </c:pt>
                <c:pt idx="129">
                  <c:v>17:00:00</c:v>
                </c:pt>
                <c:pt idx="130">
                  <c:v>17:30:00</c:v>
                </c:pt>
                <c:pt idx="131">
                  <c:v>18:00:00</c:v>
                </c:pt>
                <c:pt idx="132">
                  <c:v>18:30:00</c:v>
                </c:pt>
                <c:pt idx="133">
                  <c:v>19:00:00</c:v>
                </c:pt>
                <c:pt idx="134">
                  <c:v>19:30:00</c:v>
                </c:pt>
                <c:pt idx="135">
                  <c:v>20:00:00</c:v>
                </c:pt>
                <c:pt idx="136">
                  <c:v>20:30:00</c:v>
                </c:pt>
                <c:pt idx="137">
                  <c:v>21:00:00</c:v>
                </c:pt>
                <c:pt idx="138">
                  <c:v>21:30:00</c:v>
                </c:pt>
                <c:pt idx="139">
                  <c:v>22:00:00</c:v>
                </c:pt>
                <c:pt idx="140">
                  <c:v>22:30:00</c:v>
                </c:pt>
                <c:pt idx="141">
                  <c:v>23:00:00</c:v>
                </c:pt>
                <c:pt idx="142">
                  <c:v>23:30:00</c:v>
                </c:pt>
                <c:pt idx="143">
                  <c:v>00:00:00</c:v>
                </c:pt>
                <c:pt idx="144">
                  <c:v>00:30:00</c:v>
                </c:pt>
                <c:pt idx="145">
                  <c:v>01:00:00</c:v>
                </c:pt>
                <c:pt idx="146">
                  <c:v>01:30:00</c:v>
                </c:pt>
                <c:pt idx="147">
                  <c:v>02:00:00</c:v>
                </c:pt>
                <c:pt idx="148">
                  <c:v>02:30:00</c:v>
                </c:pt>
                <c:pt idx="149">
                  <c:v>03:00:00</c:v>
                </c:pt>
                <c:pt idx="150">
                  <c:v>03:30:00</c:v>
                </c:pt>
                <c:pt idx="151">
                  <c:v>04:00:00</c:v>
                </c:pt>
                <c:pt idx="152">
                  <c:v>04:30:00</c:v>
                </c:pt>
                <c:pt idx="153">
                  <c:v>05:00:00</c:v>
                </c:pt>
                <c:pt idx="154">
                  <c:v>05:30:00</c:v>
                </c:pt>
                <c:pt idx="155">
                  <c:v>06:00:00</c:v>
                </c:pt>
                <c:pt idx="156">
                  <c:v>06:30:00</c:v>
                </c:pt>
                <c:pt idx="157">
                  <c:v>07:00:00</c:v>
                </c:pt>
                <c:pt idx="158">
                  <c:v>07:30:00</c:v>
                </c:pt>
                <c:pt idx="159">
                  <c:v>08:00:00</c:v>
                </c:pt>
                <c:pt idx="160">
                  <c:v>08:30:00</c:v>
                </c:pt>
                <c:pt idx="161">
                  <c:v>09:00:00</c:v>
                </c:pt>
                <c:pt idx="162">
                  <c:v>09:30:00</c:v>
                </c:pt>
                <c:pt idx="163">
                  <c:v>10:00:00</c:v>
                </c:pt>
                <c:pt idx="164">
                  <c:v>10:30:00</c:v>
                </c:pt>
                <c:pt idx="165">
                  <c:v>11:00:00</c:v>
                </c:pt>
                <c:pt idx="166">
                  <c:v>11:30:00</c:v>
                </c:pt>
                <c:pt idx="167">
                  <c:v>12:00:00</c:v>
                </c:pt>
                <c:pt idx="168">
                  <c:v>12:30:00</c:v>
                </c:pt>
                <c:pt idx="169">
                  <c:v>13:00:00</c:v>
                </c:pt>
                <c:pt idx="170">
                  <c:v>13:30:00</c:v>
                </c:pt>
                <c:pt idx="171">
                  <c:v>14:00:00</c:v>
                </c:pt>
                <c:pt idx="172">
                  <c:v>14:30:00</c:v>
                </c:pt>
                <c:pt idx="173">
                  <c:v>15:00:00</c:v>
                </c:pt>
                <c:pt idx="174">
                  <c:v>15:30:00</c:v>
                </c:pt>
                <c:pt idx="175">
                  <c:v>16:00:00</c:v>
                </c:pt>
                <c:pt idx="176">
                  <c:v>16:30:00</c:v>
                </c:pt>
                <c:pt idx="177">
                  <c:v>17:00:00</c:v>
                </c:pt>
                <c:pt idx="178">
                  <c:v>17:30:00</c:v>
                </c:pt>
                <c:pt idx="179">
                  <c:v>18:00:00</c:v>
                </c:pt>
              </c:strCache>
            </c:strRef>
          </c:cat>
          <c:val>
            <c:numRef>
              <c:f>'[Profile Solar Alberton.xlsx]Raw Profile Data'!$C$9:$C$188</c:f>
              <c:numCache>
                <c:formatCode>General</c:formatCode>
                <c:ptCount val="180"/>
                <c:pt idx="0">
                  <c:v>6.1470000000000002</c:v>
                </c:pt>
                <c:pt idx="1">
                  <c:v>6.5819999999999999</c:v>
                </c:pt>
                <c:pt idx="2">
                  <c:v>6.4530000000000003</c:v>
                </c:pt>
                <c:pt idx="3">
                  <c:v>5.9669999999999996</c:v>
                </c:pt>
                <c:pt idx="4">
                  <c:v>6.0069999999999997</c:v>
                </c:pt>
                <c:pt idx="5">
                  <c:v>5.9290000000000003</c:v>
                </c:pt>
                <c:pt idx="6">
                  <c:v>6.3109999999999999</c:v>
                </c:pt>
                <c:pt idx="7">
                  <c:v>6.2850000000000001</c:v>
                </c:pt>
                <c:pt idx="8">
                  <c:v>6.0350000000000001</c:v>
                </c:pt>
                <c:pt idx="9">
                  <c:v>5.9820000000000002</c:v>
                </c:pt>
                <c:pt idx="10">
                  <c:v>5.9660000000000002</c:v>
                </c:pt>
                <c:pt idx="11">
                  <c:v>6.2750000000000004</c:v>
                </c:pt>
                <c:pt idx="12">
                  <c:v>7.0220000000000002</c:v>
                </c:pt>
                <c:pt idx="13">
                  <c:v>6.016</c:v>
                </c:pt>
                <c:pt idx="14">
                  <c:v>5.3369999999999997</c:v>
                </c:pt>
                <c:pt idx="15">
                  <c:v>3.988</c:v>
                </c:pt>
                <c:pt idx="16">
                  <c:v>3.2530000000000001</c:v>
                </c:pt>
                <c:pt idx="17">
                  <c:v>3.762</c:v>
                </c:pt>
                <c:pt idx="18">
                  <c:v>5.9420000000000002</c:v>
                </c:pt>
                <c:pt idx="19">
                  <c:v>6.968</c:v>
                </c:pt>
                <c:pt idx="20">
                  <c:v>12.884</c:v>
                </c:pt>
                <c:pt idx="21">
                  <c:v>11.029</c:v>
                </c:pt>
                <c:pt idx="22">
                  <c:v>11.816000000000001</c:v>
                </c:pt>
                <c:pt idx="23">
                  <c:v>13.064</c:v>
                </c:pt>
                <c:pt idx="24">
                  <c:v>12.204000000000001</c:v>
                </c:pt>
                <c:pt idx="25">
                  <c:v>15.948</c:v>
                </c:pt>
                <c:pt idx="26">
                  <c:v>12.257999999999999</c:v>
                </c:pt>
                <c:pt idx="27">
                  <c:v>11.032999999999999</c:v>
                </c:pt>
                <c:pt idx="28">
                  <c:v>8.4949999999999992</c:v>
                </c:pt>
                <c:pt idx="29">
                  <c:v>4.8620000000000001</c:v>
                </c:pt>
                <c:pt idx="30">
                  <c:v>2.4249999999999998</c:v>
                </c:pt>
                <c:pt idx="31">
                  <c:v>2.089</c:v>
                </c:pt>
                <c:pt idx="32">
                  <c:v>0.98699999999999999</c:v>
                </c:pt>
                <c:pt idx="33">
                  <c:v>3.2</c:v>
                </c:pt>
                <c:pt idx="34">
                  <c:v>2.4430000000000001</c:v>
                </c:pt>
                <c:pt idx="35">
                  <c:v>3.4489999999999998</c:v>
                </c:pt>
                <c:pt idx="36">
                  <c:v>4.1319999999999997</c:v>
                </c:pt>
                <c:pt idx="37">
                  <c:v>4.2720000000000002</c:v>
                </c:pt>
                <c:pt idx="38">
                  <c:v>4.5460000000000003</c:v>
                </c:pt>
                <c:pt idx="39">
                  <c:v>4.6520000000000001</c:v>
                </c:pt>
                <c:pt idx="40">
                  <c:v>4.7060000000000004</c:v>
                </c:pt>
                <c:pt idx="41">
                  <c:v>4.7009999999999996</c:v>
                </c:pt>
                <c:pt idx="42">
                  <c:v>5.0819999999999999</c:v>
                </c:pt>
                <c:pt idx="43">
                  <c:v>4.7619999999999996</c:v>
                </c:pt>
                <c:pt idx="44">
                  <c:v>5.2329999999999997</c:v>
                </c:pt>
                <c:pt idx="45">
                  <c:v>4.718</c:v>
                </c:pt>
                <c:pt idx="46">
                  <c:v>4.7030000000000003</c:v>
                </c:pt>
                <c:pt idx="47">
                  <c:v>4.72</c:v>
                </c:pt>
                <c:pt idx="48">
                  <c:v>4.8179999999999996</c:v>
                </c:pt>
                <c:pt idx="49">
                  <c:v>5.19</c:v>
                </c:pt>
                <c:pt idx="50">
                  <c:v>4.6639999999999997</c:v>
                </c:pt>
                <c:pt idx="51">
                  <c:v>4.6529999999999996</c:v>
                </c:pt>
                <c:pt idx="52">
                  <c:v>4.7519999999999998</c:v>
                </c:pt>
                <c:pt idx="53">
                  <c:v>4.6459999999999999</c:v>
                </c:pt>
                <c:pt idx="54">
                  <c:v>5.0750000000000002</c:v>
                </c:pt>
                <c:pt idx="55">
                  <c:v>4.7709999999999999</c:v>
                </c:pt>
                <c:pt idx="56">
                  <c:v>4.7569999999999997</c:v>
                </c:pt>
                <c:pt idx="57">
                  <c:v>4.9809999999999999</c:v>
                </c:pt>
                <c:pt idx="58">
                  <c:v>4.8150000000000004</c:v>
                </c:pt>
                <c:pt idx="59">
                  <c:v>4.7640000000000002</c:v>
                </c:pt>
                <c:pt idx="60">
                  <c:v>5.577</c:v>
                </c:pt>
                <c:pt idx="61">
                  <c:v>5.9880000000000004</c:v>
                </c:pt>
                <c:pt idx="62">
                  <c:v>6.7220000000000004</c:v>
                </c:pt>
                <c:pt idx="63">
                  <c:v>4.0330000000000004</c:v>
                </c:pt>
                <c:pt idx="64">
                  <c:v>1.7989999999999999</c:v>
                </c:pt>
                <c:pt idx="65">
                  <c:v>6.9859999999999998</c:v>
                </c:pt>
                <c:pt idx="66">
                  <c:v>10.882999999999999</c:v>
                </c:pt>
                <c:pt idx="67">
                  <c:v>14.326000000000001</c:v>
                </c:pt>
                <c:pt idx="68">
                  <c:v>19.541</c:v>
                </c:pt>
                <c:pt idx="69">
                  <c:v>17.917000000000002</c:v>
                </c:pt>
                <c:pt idx="70">
                  <c:v>16.277000000000001</c:v>
                </c:pt>
                <c:pt idx="71">
                  <c:v>16.846</c:v>
                </c:pt>
                <c:pt idx="72">
                  <c:v>16.175999999999998</c:v>
                </c:pt>
                <c:pt idx="73">
                  <c:v>21.536999999999999</c:v>
                </c:pt>
                <c:pt idx="74">
                  <c:v>15.888999999999999</c:v>
                </c:pt>
                <c:pt idx="75">
                  <c:v>12.952999999999999</c:v>
                </c:pt>
                <c:pt idx="76">
                  <c:v>11.61</c:v>
                </c:pt>
                <c:pt idx="77">
                  <c:v>10.875</c:v>
                </c:pt>
                <c:pt idx="78">
                  <c:v>6.4379999999999997</c:v>
                </c:pt>
                <c:pt idx="79">
                  <c:v>3.512</c:v>
                </c:pt>
                <c:pt idx="80">
                  <c:v>2.56</c:v>
                </c:pt>
                <c:pt idx="81">
                  <c:v>1.2609999999999999</c:v>
                </c:pt>
                <c:pt idx="82">
                  <c:v>2.5209999999999999</c:v>
                </c:pt>
                <c:pt idx="83">
                  <c:v>2.9990000000000001</c:v>
                </c:pt>
                <c:pt idx="84">
                  <c:v>3.5089999999999999</c:v>
                </c:pt>
                <c:pt idx="85">
                  <c:v>3.758</c:v>
                </c:pt>
                <c:pt idx="86">
                  <c:v>3.7759999999999998</c:v>
                </c:pt>
                <c:pt idx="87">
                  <c:v>3.7730000000000001</c:v>
                </c:pt>
                <c:pt idx="88">
                  <c:v>3.8090000000000002</c:v>
                </c:pt>
                <c:pt idx="89">
                  <c:v>4.109</c:v>
                </c:pt>
                <c:pt idx="90">
                  <c:v>4.1820000000000004</c:v>
                </c:pt>
                <c:pt idx="91">
                  <c:v>4.1189999999999998</c:v>
                </c:pt>
                <c:pt idx="92">
                  <c:v>4.6260000000000003</c:v>
                </c:pt>
                <c:pt idx="93">
                  <c:v>4.1950000000000003</c:v>
                </c:pt>
                <c:pt idx="94">
                  <c:v>4.194</c:v>
                </c:pt>
                <c:pt idx="95">
                  <c:v>4.1959999999999997</c:v>
                </c:pt>
                <c:pt idx="96">
                  <c:v>4.734</c:v>
                </c:pt>
                <c:pt idx="97">
                  <c:v>4.0919999999999996</c:v>
                </c:pt>
                <c:pt idx="98">
                  <c:v>4.1429999999999998</c:v>
                </c:pt>
                <c:pt idx="99">
                  <c:v>4.1379999999999999</c:v>
                </c:pt>
                <c:pt idx="100">
                  <c:v>4.2729999999999997</c:v>
                </c:pt>
                <c:pt idx="101">
                  <c:v>4.117</c:v>
                </c:pt>
                <c:pt idx="102">
                  <c:v>4.234</c:v>
                </c:pt>
                <c:pt idx="103">
                  <c:v>4.1420000000000003</c:v>
                </c:pt>
                <c:pt idx="104">
                  <c:v>4.2519999999999998</c:v>
                </c:pt>
                <c:pt idx="105">
                  <c:v>4.798</c:v>
                </c:pt>
                <c:pt idx="106">
                  <c:v>4.0609999999999999</c:v>
                </c:pt>
                <c:pt idx="107">
                  <c:v>3.931</c:v>
                </c:pt>
                <c:pt idx="108">
                  <c:v>4.7750000000000004</c:v>
                </c:pt>
                <c:pt idx="109">
                  <c:v>5.2519999999999998</c:v>
                </c:pt>
                <c:pt idx="110">
                  <c:v>4.0170000000000003</c:v>
                </c:pt>
                <c:pt idx="111">
                  <c:v>4.5979999999999999</c:v>
                </c:pt>
                <c:pt idx="112">
                  <c:v>2.0449999999999999</c:v>
                </c:pt>
                <c:pt idx="113">
                  <c:v>2.2650000000000001</c:v>
                </c:pt>
                <c:pt idx="114">
                  <c:v>4.5949999999999998</c:v>
                </c:pt>
                <c:pt idx="115">
                  <c:v>9.4589999999999996</c:v>
                </c:pt>
                <c:pt idx="116">
                  <c:v>14.925000000000001</c:v>
                </c:pt>
                <c:pt idx="117">
                  <c:v>14.778</c:v>
                </c:pt>
                <c:pt idx="118">
                  <c:v>16.388000000000002</c:v>
                </c:pt>
                <c:pt idx="119">
                  <c:v>16.263000000000002</c:v>
                </c:pt>
                <c:pt idx="120">
                  <c:v>14.468999999999999</c:v>
                </c:pt>
                <c:pt idx="121">
                  <c:v>20.042999999999999</c:v>
                </c:pt>
                <c:pt idx="122">
                  <c:v>19.975000000000001</c:v>
                </c:pt>
                <c:pt idx="123">
                  <c:v>13.86</c:v>
                </c:pt>
                <c:pt idx="124">
                  <c:v>10.294</c:v>
                </c:pt>
                <c:pt idx="125">
                  <c:v>6.4939999999999998</c:v>
                </c:pt>
                <c:pt idx="126">
                  <c:v>5.5570000000000004</c:v>
                </c:pt>
                <c:pt idx="127">
                  <c:v>3.7280000000000002</c:v>
                </c:pt>
                <c:pt idx="128">
                  <c:v>2.3220000000000001</c:v>
                </c:pt>
                <c:pt idx="129">
                  <c:v>1.758</c:v>
                </c:pt>
                <c:pt idx="130">
                  <c:v>2.133</c:v>
                </c:pt>
                <c:pt idx="131">
                  <c:v>3.33</c:v>
                </c:pt>
                <c:pt idx="132">
                  <c:v>3.532</c:v>
                </c:pt>
                <c:pt idx="133">
                  <c:v>3.556</c:v>
                </c:pt>
                <c:pt idx="134">
                  <c:v>3.7410000000000001</c:v>
                </c:pt>
                <c:pt idx="135">
                  <c:v>3.677</c:v>
                </c:pt>
                <c:pt idx="136">
                  <c:v>3.706</c:v>
                </c:pt>
                <c:pt idx="137">
                  <c:v>3.6789999999999998</c:v>
                </c:pt>
                <c:pt idx="138">
                  <c:v>4.09</c:v>
                </c:pt>
                <c:pt idx="139">
                  <c:v>3.677</c:v>
                </c:pt>
                <c:pt idx="140">
                  <c:v>4.048</c:v>
                </c:pt>
                <c:pt idx="141">
                  <c:v>4.0990000000000002</c:v>
                </c:pt>
                <c:pt idx="142">
                  <c:v>4.1589999999999998</c:v>
                </c:pt>
                <c:pt idx="143">
                  <c:v>4.0529999999999999</c:v>
                </c:pt>
                <c:pt idx="144">
                  <c:v>4.5839999999999996</c:v>
                </c:pt>
                <c:pt idx="145">
                  <c:v>4.1970000000000001</c:v>
                </c:pt>
                <c:pt idx="146">
                  <c:v>4.1449999999999996</c:v>
                </c:pt>
                <c:pt idx="147">
                  <c:v>4.4619999999999997</c:v>
                </c:pt>
                <c:pt idx="148">
                  <c:v>4.5140000000000002</c:v>
                </c:pt>
                <c:pt idx="149">
                  <c:v>4.1890000000000001</c:v>
                </c:pt>
                <c:pt idx="150">
                  <c:v>4.1920000000000002</c:v>
                </c:pt>
                <c:pt idx="151">
                  <c:v>4.1509999999999998</c:v>
                </c:pt>
                <c:pt idx="152">
                  <c:v>4.4649999999999999</c:v>
                </c:pt>
                <c:pt idx="153">
                  <c:v>4.2489999999999997</c:v>
                </c:pt>
                <c:pt idx="154">
                  <c:v>4.1689999999999996</c:v>
                </c:pt>
                <c:pt idx="155">
                  <c:v>4.0780000000000003</c:v>
                </c:pt>
                <c:pt idx="156">
                  <c:v>5.0129999999999999</c:v>
                </c:pt>
                <c:pt idx="157">
                  <c:v>5.6609999999999996</c:v>
                </c:pt>
                <c:pt idx="158">
                  <c:v>4.7610000000000001</c:v>
                </c:pt>
                <c:pt idx="159">
                  <c:v>3.8860000000000001</c:v>
                </c:pt>
                <c:pt idx="160">
                  <c:v>1.833</c:v>
                </c:pt>
                <c:pt idx="161">
                  <c:v>3.948</c:v>
                </c:pt>
                <c:pt idx="162">
                  <c:v>7.1509999999999998</c:v>
                </c:pt>
                <c:pt idx="163">
                  <c:v>11.157</c:v>
                </c:pt>
                <c:pt idx="164">
                  <c:v>16.481999999999999</c:v>
                </c:pt>
                <c:pt idx="165">
                  <c:v>12.391</c:v>
                </c:pt>
                <c:pt idx="166">
                  <c:v>12.201000000000001</c:v>
                </c:pt>
                <c:pt idx="167">
                  <c:v>15.166</c:v>
                </c:pt>
                <c:pt idx="168">
                  <c:v>14.196999999999999</c:v>
                </c:pt>
                <c:pt idx="169">
                  <c:v>18.75</c:v>
                </c:pt>
                <c:pt idx="170">
                  <c:v>15.125</c:v>
                </c:pt>
                <c:pt idx="171">
                  <c:v>13.042999999999999</c:v>
                </c:pt>
                <c:pt idx="172">
                  <c:v>10.952999999999999</c:v>
                </c:pt>
                <c:pt idx="173">
                  <c:v>11.087999999999999</c:v>
                </c:pt>
                <c:pt idx="174">
                  <c:v>8.9160000000000004</c:v>
                </c:pt>
                <c:pt idx="175">
                  <c:v>5.1429999999999998</c:v>
                </c:pt>
                <c:pt idx="176">
                  <c:v>3.7120000000000002</c:v>
                </c:pt>
                <c:pt idx="177">
                  <c:v>0.628</c:v>
                </c:pt>
                <c:pt idx="178">
                  <c:v>1.0529999999999999</c:v>
                </c:pt>
                <c:pt idx="179">
                  <c:v>2.2879999999999998</c:v>
                </c:pt>
              </c:numCache>
            </c:numRef>
          </c:val>
        </c:ser>
        <c:ser>
          <c:idx val="1"/>
          <c:order val="1"/>
          <c:tx>
            <c:strRef>
              <c:f>'[Profile Solar Alberton.xlsx]Raw Profile Data'!$D$8</c:f>
              <c:strCache>
                <c:ptCount val="1"/>
                <c:pt idx="0">
                  <c:v>kvarh+</c:v>
                </c:pt>
              </c:strCache>
            </c:strRef>
          </c:tx>
          <c:invertIfNegative val="0"/>
          <c:cat>
            <c:strRef>
              <c:f>'[Profile Solar Alberton.xlsx]Raw Profile Data'!$B$9:$B$188</c:f>
              <c:strCache>
                <c:ptCount val="180"/>
                <c:pt idx="0">
                  <c:v>00:30:00</c:v>
                </c:pt>
                <c:pt idx="1">
                  <c:v>01:00:00</c:v>
                </c:pt>
                <c:pt idx="2">
                  <c:v>01:30:00</c:v>
                </c:pt>
                <c:pt idx="3">
                  <c:v>02:00:00</c:v>
                </c:pt>
                <c:pt idx="4">
                  <c:v>02:30:00</c:v>
                </c:pt>
                <c:pt idx="5">
                  <c:v>03:00:00</c:v>
                </c:pt>
                <c:pt idx="6">
                  <c:v>03:30:00</c:v>
                </c:pt>
                <c:pt idx="7">
                  <c:v>04:00:00</c:v>
                </c:pt>
                <c:pt idx="8">
                  <c:v>04:30:00</c:v>
                </c:pt>
                <c:pt idx="9">
                  <c:v>05:00:00</c:v>
                </c:pt>
                <c:pt idx="10">
                  <c:v>05:30:00</c:v>
                </c:pt>
                <c:pt idx="11">
                  <c:v>06:00:00</c:v>
                </c:pt>
                <c:pt idx="12">
                  <c:v>06:30:00</c:v>
                </c:pt>
                <c:pt idx="13">
                  <c:v>07:00:00</c:v>
                </c:pt>
                <c:pt idx="14">
                  <c:v>07:30:00</c:v>
                </c:pt>
                <c:pt idx="15">
                  <c:v>08:00:00</c:v>
                </c:pt>
                <c:pt idx="16">
                  <c:v>08:30:00</c:v>
                </c:pt>
                <c:pt idx="17">
                  <c:v>09:00:00</c:v>
                </c:pt>
                <c:pt idx="18">
                  <c:v>09:30:00</c:v>
                </c:pt>
                <c:pt idx="19">
                  <c:v>10:00:00</c:v>
                </c:pt>
                <c:pt idx="20">
                  <c:v>10:30:00</c:v>
                </c:pt>
                <c:pt idx="21">
                  <c:v>11:00:00</c:v>
                </c:pt>
                <c:pt idx="22">
                  <c:v>11:30:00</c:v>
                </c:pt>
                <c:pt idx="23">
                  <c:v>12:00:00</c:v>
                </c:pt>
                <c:pt idx="24">
                  <c:v>12:30:00</c:v>
                </c:pt>
                <c:pt idx="25">
                  <c:v>13:00:00</c:v>
                </c:pt>
                <c:pt idx="26">
                  <c:v>13:30:00</c:v>
                </c:pt>
                <c:pt idx="27">
                  <c:v>14:00:00</c:v>
                </c:pt>
                <c:pt idx="28">
                  <c:v>14:30:00</c:v>
                </c:pt>
                <c:pt idx="29">
                  <c:v>15:00:00</c:v>
                </c:pt>
                <c:pt idx="30">
                  <c:v>15:30:00</c:v>
                </c:pt>
                <c:pt idx="31">
                  <c:v>16:00:00</c:v>
                </c:pt>
                <c:pt idx="32">
                  <c:v>16:30:00</c:v>
                </c:pt>
                <c:pt idx="33">
                  <c:v>17:00:00</c:v>
                </c:pt>
                <c:pt idx="34">
                  <c:v>17:30:00</c:v>
                </c:pt>
                <c:pt idx="35">
                  <c:v>18:00:00</c:v>
                </c:pt>
                <c:pt idx="36">
                  <c:v>18:30:00</c:v>
                </c:pt>
                <c:pt idx="37">
                  <c:v>19:00:00</c:v>
                </c:pt>
                <c:pt idx="38">
                  <c:v>19:30:00</c:v>
                </c:pt>
                <c:pt idx="39">
                  <c:v>20:00:00</c:v>
                </c:pt>
                <c:pt idx="40">
                  <c:v>20:30:00</c:v>
                </c:pt>
                <c:pt idx="41">
                  <c:v>21:00:00</c:v>
                </c:pt>
                <c:pt idx="42">
                  <c:v>21:30:00</c:v>
                </c:pt>
                <c:pt idx="43">
                  <c:v>22:00:00</c:v>
                </c:pt>
                <c:pt idx="44">
                  <c:v>22:30:00</c:v>
                </c:pt>
                <c:pt idx="45">
                  <c:v>23:00:00</c:v>
                </c:pt>
                <c:pt idx="46">
                  <c:v>23:30:00</c:v>
                </c:pt>
                <c:pt idx="47">
                  <c:v>00:00:00</c:v>
                </c:pt>
                <c:pt idx="48">
                  <c:v>00:30:00</c:v>
                </c:pt>
                <c:pt idx="49">
                  <c:v>01:00:00</c:v>
                </c:pt>
                <c:pt idx="50">
                  <c:v>01:30:00</c:v>
                </c:pt>
                <c:pt idx="51">
                  <c:v>02:00:00</c:v>
                </c:pt>
                <c:pt idx="52">
                  <c:v>02:30:00</c:v>
                </c:pt>
                <c:pt idx="53">
                  <c:v>03:00:00</c:v>
                </c:pt>
                <c:pt idx="54">
                  <c:v>03:30:00</c:v>
                </c:pt>
                <c:pt idx="55">
                  <c:v>04:00:00</c:v>
                </c:pt>
                <c:pt idx="56">
                  <c:v>04:30:00</c:v>
                </c:pt>
                <c:pt idx="57">
                  <c:v>05:00:00</c:v>
                </c:pt>
                <c:pt idx="58">
                  <c:v>05:30:00</c:v>
                </c:pt>
                <c:pt idx="59">
                  <c:v>06:00:00</c:v>
                </c:pt>
                <c:pt idx="60">
                  <c:v>06:30:00</c:v>
                </c:pt>
                <c:pt idx="61">
                  <c:v>07:00:00</c:v>
                </c:pt>
                <c:pt idx="62">
                  <c:v>07:30:00</c:v>
                </c:pt>
                <c:pt idx="63">
                  <c:v>08:00:00</c:v>
                </c:pt>
                <c:pt idx="64">
                  <c:v>08:30:00</c:v>
                </c:pt>
                <c:pt idx="65">
                  <c:v>09:00:00</c:v>
                </c:pt>
                <c:pt idx="66">
                  <c:v>09:30:00</c:v>
                </c:pt>
                <c:pt idx="67">
                  <c:v>10:00:00</c:v>
                </c:pt>
                <c:pt idx="68">
                  <c:v>10:30:00</c:v>
                </c:pt>
                <c:pt idx="69">
                  <c:v>11:00:00</c:v>
                </c:pt>
                <c:pt idx="70">
                  <c:v>11:30:00</c:v>
                </c:pt>
                <c:pt idx="71">
                  <c:v>12:00:00</c:v>
                </c:pt>
                <c:pt idx="72">
                  <c:v>12:30:00</c:v>
                </c:pt>
                <c:pt idx="73">
                  <c:v>13:00:00</c:v>
                </c:pt>
                <c:pt idx="74">
                  <c:v>13:30:00</c:v>
                </c:pt>
                <c:pt idx="75">
                  <c:v>14:00:00</c:v>
                </c:pt>
                <c:pt idx="76">
                  <c:v>14:30:00</c:v>
                </c:pt>
                <c:pt idx="77">
                  <c:v>15:00:00</c:v>
                </c:pt>
                <c:pt idx="78">
                  <c:v>15:30:00</c:v>
                </c:pt>
                <c:pt idx="79">
                  <c:v>16:00:00</c:v>
                </c:pt>
                <c:pt idx="80">
                  <c:v>16:30:00</c:v>
                </c:pt>
                <c:pt idx="81">
                  <c:v>17:00:00</c:v>
                </c:pt>
                <c:pt idx="82">
                  <c:v>17:30:00</c:v>
                </c:pt>
                <c:pt idx="83">
                  <c:v>18:00:00</c:v>
                </c:pt>
                <c:pt idx="84">
                  <c:v>18:30:00</c:v>
                </c:pt>
                <c:pt idx="85">
                  <c:v>19:00:00</c:v>
                </c:pt>
                <c:pt idx="86">
                  <c:v>19:30:00</c:v>
                </c:pt>
                <c:pt idx="87">
                  <c:v>20:00:00</c:v>
                </c:pt>
                <c:pt idx="88">
                  <c:v>20:30:00</c:v>
                </c:pt>
                <c:pt idx="89">
                  <c:v>21:00:00</c:v>
                </c:pt>
                <c:pt idx="90">
                  <c:v>21:30:00</c:v>
                </c:pt>
                <c:pt idx="91">
                  <c:v>22:00:00</c:v>
                </c:pt>
                <c:pt idx="92">
                  <c:v>22:30:00</c:v>
                </c:pt>
                <c:pt idx="93">
                  <c:v>23:00:00</c:v>
                </c:pt>
                <c:pt idx="94">
                  <c:v>23:30:00</c:v>
                </c:pt>
                <c:pt idx="95">
                  <c:v>00:00:00</c:v>
                </c:pt>
                <c:pt idx="96">
                  <c:v>00:30:00</c:v>
                </c:pt>
                <c:pt idx="97">
                  <c:v>01:00:00</c:v>
                </c:pt>
                <c:pt idx="98">
                  <c:v>01:30:00</c:v>
                </c:pt>
                <c:pt idx="99">
                  <c:v>02:00:00</c:v>
                </c:pt>
                <c:pt idx="100">
                  <c:v>02:30:00</c:v>
                </c:pt>
                <c:pt idx="101">
                  <c:v>03:00:00</c:v>
                </c:pt>
                <c:pt idx="102">
                  <c:v>03:30:00</c:v>
                </c:pt>
                <c:pt idx="103">
                  <c:v>04:00:00</c:v>
                </c:pt>
                <c:pt idx="104">
                  <c:v>04:30:00</c:v>
                </c:pt>
                <c:pt idx="105">
                  <c:v>05:00:00</c:v>
                </c:pt>
                <c:pt idx="106">
                  <c:v>05:30:00</c:v>
                </c:pt>
                <c:pt idx="107">
                  <c:v>06:00:00</c:v>
                </c:pt>
                <c:pt idx="108">
                  <c:v>06:30:00</c:v>
                </c:pt>
                <c:pt idx="109">
                  <c:v>07:00:00</c:v>
                </c:pt>
                <c:pt idx="110">
                  <c:v>07:30:00</c:v>
                </c:pt>
                <c:pt idx="111">
                  <c:v>08:00:00</c:v>
                </c:pt>
                <c:pt idx="112">
                  <c:v>08:30:00</c:v>
                </c:pt>
                <c:pt idx="113">
                  <c:v>09:00:00</c:v>
                </c:pt>
                <c:pt idx="114">
                  <c:v>09:30:00</c:v>
                </c:pt>
                <c:pt idx="115">
                  <c:v>10:00:00</c:v>
                </c:pt>
                <c:pt idx="116">
                  <c:v>10:30:00</c:v>
                </c:pt>
                <c:pt idx="117">
                  <c:v>11:00:00</c:v>
                </c:pt>
                <c:pt idx="118">
                  <c:v>11:30:00</c:v>
                </c:pt>
                <c:pt idx="119">
                  <c:v>12:00:00</c:v>
                </c:pt>
                <c:pt idx="120">
                  <c:v>12:30:00</c:v>
                </c:pt>
                <c:pt idx="121">
                  <c:v>13:00:00</c:v>
                </c:pt>
                <c:pt idx="122">
                  <c:v>13:30:00</c:v>
                </c:pt>
                <c:pt idx="123">
                  <c:v>14:00:00</c:v>
                </c:pt>
                <c:pt idx="124">
                  <c:v>14:30:00</c:v>
                </c:pt>
                <c:pt idx="125">
                  <c:v>15:00:00</c:v>
                </c:pt>
                <c:pt idx="126">
                  <c:v>15:30:00</c:v>
                </c:pt>
                <c:pt idx="127">
                  <c:v>16:00:00</c:v>
                </c:pt>
                <c:pt idx="128">
                  <c:v>16:30:00</c:v>
                </c:pt>
                <c:pt idx="129">
                  <c:v>17:00:00</c:v>
                </c:pt>
                <c:pt idx="130">
                  <c:v>17:30:00</c:v>
                </c:pt>
                <c:pt idx="131">
                  <c:v>18:00:00</c:v>
                </c:pt>
                <c:pt idx="132">
                  <c:v>18:30:00</c:v>
                </c:pt>
                <c:pt idx="133">
                  <c:v>19:00:00</c:v>
                </c:pt>
                <c:pt idx="134">
                  <c:v>19:30:00</c:v>
                </c:pt>
                <c:pt idx="135">
                  <c:v>20:00:00</c:v>
                </c:pt>
                <c:pt idx="136">
                  <c:v>20:30:00</c:v>
                </c:pt>
                <c:pt idx="137">
                  <c:v>21:00:00</c:v>
                </c:pt>
                <c:pt idx="138">
                  <c:v>21:30:00</c:v>
                </c:pt>
                <c:pt idx="139">
                  <c:v>22:00:00</c:v>
                </c:pt>
                <c:pt idx="140">
                  <c:v>22:30:00</c:v>
                </c:pt>
                <c:pt idx="141">
                  <c:v>23:00:00</c:v>
                </c:pt>
                <c:pt idx="142">
                  <c:v>23:30:00</c:v>
                </c:pt>
                <c:pt idx="143">
                  <c:v>00:00:00</c:v>
                </c:pt>
                <c:pt idx="144">
                  <c:v>00:30:00</c:v>
                </c:pt>
                <c:pt idx="145">
                  <c:v>01:00:00</c:v>
                </c:pt>
                <c:pt idx="146">
                  <c:v>01:30:00</c:v>
                </c:pt>
                <c:pt idx="147">
                  <c:v>02:00:00</c:v>
                </c:pt>
                <c:pt idx="148">
                  <c:v>02:30:00</c:v>
                </c:pt>
                <c:pt idx="149">
                  <c:v>03:00:00</c:v>
                </c:pt>
                <c:pt idx="150">
                  <c:v>03:30:00</c:v>
                </c:pt>
                <c:pt idx="151">
                  <c:v>04:00:00</c:v>
                </c:pt>
                <c:pt idx="152">
                  <c:v>04:30:00</c:v>
                </c:pt>
                <c:pt idx="153">
                  <c:v>05:00:00</c:v>
                </c:pt>
                <c:pt idx="154">
                  <c:v>05:30:00</c:v>
                </c:pt>
                <c:pt idx="155">
                  <c:v>06:00:00</c:v>
                </c:pt>
                <c:pt idx="156">
                  <c:v>06:30:00</c:v>
                </c:pt>
                <c:pt idx="157">
                  <c:v>07:00:00</c:v>
                </c:pt>
                <c:pt idx="158">
                  <c:v>07:30:00</c:v>
                </c:pt>
                <c:pt idx="159">
                  <c:v>08:00:00</c:v>
                </c:pt>
                <c:pt idx="160">
                  <c:v>08:30:00</c:v>
                </c:pt>
                <c:pt idx="161">
                  <c:v>09:00:00</c:v>
                </c:pt>
                <c:pt idx="162">
                  <c:v>09:30:00</c:v>
                </c:pt>
                <c:pt idx="163">
                  <c:v>10:00:00</c:v>
                </c:pt>
                <c:pt idx="164">
                  <c:v>10:30:00</c:v>
                </c:pt>
                <c:pt idx="165">
                  <c:v>11:00:00</c:v>
                </c:pt>
                <c:pt idx="166">
                  <c:v>11:30:00</c:v>
                </c:pt>
                <c:pt idx="167">
                  <c:v>12:00:00</c:v>
                </c:pt>
                <c:pt idx="168">
                  <c:v>12:30:00</c:v>
                </c:pt>
                <c:pt idx="169">
                  <c:v>13:00:00</c:v>
                </c:pt>
                <c:pt idx="170">
                  <c:v>13:30:00</c:v>
                </c:pt>
                <c:pt idx="171">
                  <c:v>14:00:00</c:v>
                </c:pt>
                <c:pt idx="172">
                  <c:v>14:30:00</c:v>
                </c:pt>
                <c:pt idx="173">
                  <c:v>15:00:00</c:v>
                </c:pt>
                <c:pt idx="174">
                  <c:v>15:30:00</c:v>
                </c:pt>
                <c:pt idx="175">
                  <c:v>16:00:00</c:v>
                </c:pt>
                <c:pt idx="176">
                  <c:v>16:30:00</c:v>
                </c:pt>
                <c:pt idx="177">
                  <c:v>17:00:00</c:v>
                </c:pt>
                <c:pt idx="178">
                  <c:v>17:30:00</c:v>
                </c:pt>
                <c:pt idx="179">
                  <c:v>18:00:00</c:v>
                </c:pt>
              </c:strCache>
            </c:strRef>
          </c:cat>
          <c:val>
            <c:numRef>
              <c:f>'[Profile Solar Alberton.xlsx]Raw Profile Data'!$D$9:$D$188</c:f>
              <c:numCache>
                <c:formatCode>General</c:formatCode>
                <c:ptCount val="180"/>
                <c:pt idx="0">
                  <c:v>3.8540000000000001</c:v>
                </c:pt>
                <c:pt idx="1">
                  <c:v>3.5870000000000002</c:v>
                </c:pt>
                <c:pt idx="2">
                  <c:v>3.581</c:v>
                </c:pt>
                <c:pt idx="3">
                  <c:v>3.5910000000000002</c:v>
                </c:pt>
                <c:pt idx="4">
                  <c:v>3.5880000000000001</c:v>
                </c:pt>
                <c:pt idx="5">
                  <c:v>3.4630000000000001</c:v>
                </c:pt>
                <c:pt idx="6">
                  <c:v>3.7709999999999999</c:v>
                </c:pt>
                <c:pt idx="7">
                  <c:v>3.7330000000000001</c:v>
                </c:pt>
                <c:pt idx="8">
                  <c:v>3.6789999999999998</c:v>
                </c:pt>
                <c:pt idx="9">
                  <c:v>3.605</c:v>
                </c:pt>
                <c:pt idx="10">
                  <c:v>3.5990000000000002</c:v>
                </c:pt>
                <c:pt idx="11">
                  <c:v>3.907</c:v>
                </c:pt>
                <c:pt idx="12">
                  <c:v>3.4649999999999999</c:v>
                </c:pt>
                <c:pt idx="13">
                  <c:v>2.87</c:v>
                </c:pt>
                <c:pt idx="14">
                  <c:v>4.8070000000000004</c:v>
                </c:pt>
                <c:pt idx="15">
                  <c:v>9.6989999999999998</c:v>
                </c:pt>
                <c:pt idx="16">
                  <c:v>13.794</c:v>
                </c:pt>
                <c:pt idx="17">
                  <c:v>12.645</c:v>
                </c:pt>
                <c:pt idx="18">
                  <c:v>13.24</c:v>
                </c:pt>
                <c:pt idx="19">
                  <c:v>13.853999999999999</c:v>
                </c:pt>
                <c:pt idx="20">
                  <c:v>4.6120000000000001</c:v>
                </c:pt>
                <c:pt idx="21">
                  <c:v>11.287000000000001</c:v>
                </c:pt>
                <c:pt idx="22">
                  <c:v>13.170999999999999</c:v>
                </c:pt>
                <c:pt idx="23">
                  <c:v>11.911</c:v>
                </c:pt>
                <c:pt idx="24">
                  <c:v>12.44</c:v>
                </c:pt>
                <c:pt idx="25">
                  <c:v>4.3220000000000001</c:v>
                </c:pt>
                <c:pt idx="26">
                  <c:v>9.5760000000000005</c:v>
                </c:pt>
                <c:pt idx="27">
                  <c:v>12.951000000000001</c:v>
                </c:pt>
                <c:pt idx="28">
                  <c:v>12.16</c:v>
                </c:pt>
                <c:pt idx="29">
                  <c:v>12.962999999999999</c:v>
                </c:pt>
                <c:pt idx="30">
                  <c:v>12.961</c:v>
                </c:pt>
                <c:pt idx="31">
                  <c:v>9.2189999999999994</c:v>
                </c:pt>
                <c:pt idx="32">
                  <c:v>3.3719999999999999</c:v>
                </c:pt>
                <c:pt idx="33">
                  <c:v>3.38</c:v>
                </c:pt>
                <c:pt idx="34">
                  <c:v>3.2280000000000002</c:v>
                </c:pt>
                <c:pt idx="35">
                  <c:v>3.1970000000000001</c:v>
                </c:pt>
                <c:pt idx="36">
                  <c:v>3.9159999999999999</c:v>
                </c:pt>
                <c:pt idx="37">
                  <c:v>4.1070000000000002</c:v>
                </c:pt>
                <c:pt idx="38">
                  <c:v>4.1420000000000003</c:v>
                </c:pt>
                <c:pt idx="39">
                  <c:v>4.1550000000000002</c:v>
                </c:pt>
                <c:pt idx="40">
                  <c:v>4.3129999999999997</c:v>
                </c:pt>
                <c:pt idx="41">
                  <c:v>4.3719999999999999</c:v>
                </c:pt>
                <c:pt idx="42">
                  <c:v>4.2830000000000004</c:v>
                </c:pt>
                <c:pt idx="43">
                  <c:v>4.0359999999999996</c:v>
                </c:pt>
                <c:pt idx="44">
                  <c:v>4.3049999999999997</c:v>
                </c:pt>
                <c:pt idx="45">
                  <c:v>4.101</c:v>
                </c:pt>
                <c:pt idx="46">
                  <c:v>4.01</c:v>
                </c:pt>
                <c:pt idx="47">
                  <c:v>4.0720000000000001</c:v>
                </c:pt>
                <c:pt idx="48">
                  <c:v>4.0129999999999999</c:v>
                </c:pt>
                <c:pt idx="49">
                  <c:v>4.01</c:v>
                </c:pt>
                <c:pt idx="50">
                  <c:v>3.9849999999999999</c:v>
                </c:pt>
                <c:pt idx="51">
                  <c:v>3.88</c:v>
                </c:pt>
                <c:pt idx="52">
                  <c:v>4.0670000000000002</c:v>
                </c:pt>
                <c:pt idx="53">
                  <c:v>3.9</c:v>
                </c:pt>
                <c:pt idx="54">
                  <c:v>3.9159999999999999</c:v>
                </c:pt>
                <c:pt idx="55">
                  <c:v>3.9340000000000002</c:v>
                </c:pt>
                <c:pt idx="56">
                  <c:v>3.8740000000000001</c:v>
                </c:pt>
                <c:pt idx="57">
                  <c:v>4.0430000000000001</c:v>
                </c:pt>
                <c:pt idx="58">
                  <c:v>3.9380000000000002</c:v>
                </c:pt>
                <c:pt idx="59">
                  <c:v>3.786</c:v>
                </c:pt>
                <c:pt idx="60">
                  <c:v>3.5979999999999999</c:v>
                </c:pt>
                <c:pt idx="61">
                  <c:v>3.625</c:v>
                </c:pt>
                <c:pt idx="62">
                  <c:v>10.182</c:v>
                </c:pt>
                <c:pt idx="63">
                  <c:v>11.493</c:v>
                </c:pt>
                <c:pt idx="64">
                  <c:v>12.35</c:v>
                </c:pt>
                <c:pt idx="65">
                  <c:v>9.3409999999999993</c:v>
                </c:pt>
                <c:pt idx="66">
                  <c:v>11.26</c:v>
                </c:pt>
                <c:pt idx="67">
                  <c:v>11.298</c:v>
                </c:pt>
                <c:pt idx="68">
                  <c:v>4.0919999999999996</c:v>
                </c:pt>
                <c:pt idx="69">
                  <c:v>11.055999999999999</c:v>
                </c:pt>
                <c:pt idx="70">
                  <c:v>15.025</c:v>
                </c:pt>
                <c:pt idx="71">
                  <c:v>15.086</c:v>
                </c:pt>
                <c:pt idx="72">
                  <c:v>14.884</c:v>
                </c:pt>
                <c:pt idx="73">
                  <c:v>5.226</c:v>
                </c:pt>
                <c:pt idx="74">
                  <c:v>12.811</c:v>
                </c:pt>
                <c:pt idx="75">
                  <c:v>15.04</c:v>
                </c:pt>
                <c:pt idx="76">
                  <c:v>12.311</c:v>
                </c:pt>
                <c:pt idx="77">
                  <c:v>10.843999999999999</c:v>
                </c:pt>
                <c:pt idx="78">
                  <c:v>10.635999999999999</c:v>
                </c:pt>
                <c:pt idx="79">
                  <c:v>7.9560000000000004</c:v>
                </c:pt>
                <c:pt idx="80">
                  <c:v>3.2850000000000001</c:v>
                </c:pt>
                <c:pt idx="81">
                  <c:v>3.1509999999999998</c:v>
                </c:pt>
                <c:pt idx="82">
                  <c:v>3.4340000000000002</c:v>
                </c:pt>
                <c:pt idx="83">
                  <c:v>3.1469999999999998</c:v>
                </c:pt>
                <c:pt idx="84">
                  <c:v>3.831</c:v>
                </c:pt>
                <c:pt idx="85">
                  <c:v>4.1710000000000003</c:v>
                </c:pt>
                <c:pt idx="86">
                  <c:v>4.1929999999999996</c:v>
                </c:pt>
                <c:pt idx="87">
                  <c:v>4.2220000000000004</c:v>
                </c:pt>
                <c:pt idx="88">
                  <c:v>4.2460000000000004</c:v>
                </c:pt>
                <c:pt idx="89">
                  <c:v>4.2069999999999999</c:v>
                </c:pt>
                <c:pt idx="90">
                  <c:v>4.2640000000000002</c:v>
                </c:pt>
                <c:pt idx="91">
                  <c:v>4.0199999999999996</c:v>
                </c:pt>
                <c:pt idx="92">
                  <c:v>4.093</c:v>
                </c:pt>
                <c:pt idx="93">
                  <c:v>4.1749999999999998</c:v>
                </c:pt>
                <c:pt idx="94">
                  <c:v>4.1840000000000002</c:v>
                </c:pt>
                <c:pt idx="95">
                  <c:v>4.2160000000000002</c:v>
                </c:pt>
                <c:pt idx="96">
                  <c:v>3.8820000000000001</c:v>
                </c:pt>
                <c:pt idx="97">
                  <c:v>3.8610000000000002</c:v>
                </c:pt>
                <c:pt idx="98">
                  <c:v>3.9620000000000002</c:v>
                </c:pt>
                <c:pt idx="99">
                  <c:v>3.9340000000000002</c:v>
                </c:pt>
                <c:pt idx="100">
                  <c:v>3.9079999999999999</c:v>
                </c:pt>
                <c:pt idx="101">
                  <c:v>3.9079999999999999</c:v>
                </c:pt>
                <c:pt idx="102">
                  <c:v>4.1280000000000001</c:v>
                </c:pt>
                <c:pt idx="103">
                  <c:v>3.8239999999999998</c:v>
                </c:pt>
                <c:pt idx="104">
                  <c:v>3.6829999999999998</c:v>
                </c:pt>
                <c:pt idx="105">
                  <c:v>3.7080000000000002</c:v>
                </c:pt>
                <c:pt idx="106">
                  <c:v>3.76</c:v>
                </c:pt>
                <c:pt idx="107">
                  <c:v>3.9670000000000001</c:v>
                </c:pt>
                <c:pt idx="108">
                  <c:v>3.57</c:v>
                </c:pt>
                <c:pt idx="109">
                  <c:v>2.97</c:v>
                </c:pt>
                <c:pt idx="110">
                  <c:v>6.4489999999999998</c:v>
                </c:pt>
                <c:pt idx="111">
                  <c:v>10.371</c:v>
                </c:pt>
                <c:pt idx="112">
                  <c:v>11.734</c:v>
                </c:pt>
                <c:pt idx="113">
                  <c:v>13.247</c:v>
                </c:pt>
                <c:pt idx="114">
                  <c:v>11.913</c:v>
                </c:pt>
                <c:pt idx="115">
                  <c:v>10.672000000000001</c:v>
                </c:pt>
                <c:pt idx="116">
                  <c:v>4.1109999999999998</c:v>
                </c:pt>
                <c:pt idx="117">
                  <c:v>10.46</c:v>
                </c:pt>
                <c:pt idx="118">
                  <c:v>12.781000000000001</c:v>
                </c:pt>
                <c:pt idx="119">
                  <c:v>14.343</c:v>
                </c:pt>
                <c:pt idx="120">
                  <c:v>13.175000000000001</c:v>
                </c:pt>
                <c:pt idx="121">
                  <c:v>5.1420000000000003</c:v>
                </c:pt>
                <c:pt idx="122">
                  <c:v>4.5309999999999997</c:v>
                </c:pt>
                <c:pt idx="123">
                  <c:v>11.808</c:v>
                </c:pt>
                <c:pt idx="124">
                  <c:v>12.878</c:v>
                </c:pt>
                <c:pt idx="125">
                  <c:v>13.396000000000001</c:v>
                </c:pt>
                <c:pt idx="126">
                  <c:v>13.621</c:v>
                </c:pt>
                <c:pt idx="127">
                  <c:v>10.933999999999999</c:v>
                </c:pt>
                <c:pt idx="128">
                  <c:v>3.1259999999999999</c:v>
                </c:pt>
                <c:pt idx="129">
                  <c:v>3.0030000000000001</c:v>
                </c:pt>
                <c:pt idx="130">
                  <c:v>3.278</c:v>
                </c:pt>
                <c:pt idx="131">
                  <c:v>3.31</c:v>
                </c:pt>
                <c:pt idx="132">
                  <c:v>3.9780000000000002</c:v>
                </c:pt>
                <c:pt idx="133">
                  <c:v>3.8370000000000002</c:v>
                </c:pt>
                <c:pt idx="134">
                  <c:v>4.1379999999999999</c:v>
                </c:pt>
                <c:pt idx="135">
                  <c:v>3.9849999999999999</c:v>
                </c:pt>
                <c:pt idx="136">
                  <c:v>4.2119999999999997</c:v>
                </c:pt>
                <c:pt idx="137">
                  <c:v>4.0190000000000001</c:v>
                </c:pt>
                <c:pt idx="138">
                  <c:v>3.9140000000000001</c:v>
                </c:pt>
                <c:pt idx="139">
                  <c:v>3.8839999999999999</c:v>
                </c:pt>
                <c:pt idx="140">
                  <c:v>3.8969999999999998</c:v>
                </c:pt>
                <c:pt idx="141">
                  <c:v>3.9340000000000002</c:v>
                </c:pt>
                <c:pt idx="142">
                  <c:v>4.0339999999999998</c:v>
                </c:pt>
                <c:pt idx="143">
                  <c:v>3.7919999999999998</c:v>
                </c:pt>
                <c:pt idx="144">
                  <c:v>3.867</c:v>
                </c:pt>
                <c:pt idx="145">
                  <c:v>3.851</c:v>
                </c:pt>
                <c:pt idx="146">
                  <c:v>3.895</c:v>
                </c:pt>
                <c:pt idx="147">
                  <c:v>3.931</c:v>
                </c:pt>
                <c:pt idx="148">
                  <c:v>4.1440000000000001</c:v>
                </c:pt>
                <c:pt idx="149">
                  <c:v>3.9790000000000001</c:v>
                </c:pt>
                <c:pt idx="150">
                  <c:v>4.0519999999999996</c:v>
                </c:pt>
                <c:pt idx="151">
                  <c:v>3.923</c:v>
                </c:pt>
                <c:pt idx="152">
                  <c:v>4.0350000000000001</c:v>
                </c:pt>
                <c:pt idx="153">
                  <c:v>3.9609999999999999</c:v>
                </c:pt>
                <c:pt idx="154">
                  <c:v>3.9950000000000001</c:v>
                </c:pt>
                <c:pt idx="155">
                  <c:v>4.1760000000000002</c:v>
                </c:pt>
                <c:pt idx="156">
                  <c:v>3.6030000000000002</c:v>
                </c:pt>
                <c:pt idx="157">
                  <c:v>3.2269999999999999</c:v>
                </c:pt>
                <c:pt idx="158">
                  <c:v>8.9</c:v>
                </c:pt>
                <c:pt idx="159">
                  <c:v>12.903</c:v>
                </c:pt>
                <c:pt idx="160">
                  <c:v>14.391999999999999</c:v>
                </c:pt>
                <c:pt idx="161">
                  <c:v>13.505000000000001</c:v>
                </c:pt>
                <c:pt idx="162">
                  <c:v>13.122999999999999</c:v>
                </c:pt>
                <c:pt idx="163">
                  <c:v>11.49</c:v>
                </c:pt>
                <c:pt idx="164">
                  <c:v>4.4020000000000001</c:v>
                </c:pt>
                <c:pt idx="165">
                  <c:v>10.503</c:v>
                </c:pt>
                <c:pt idx="166">
                  <c:v>13.08</c:v>
                </c:pt>
                <c:pt idx="167">
                  <c:v>11.08</c:v>
                </c:pt>
                <c:pt idx="168">
                  <c:v>14.661</c:v>
                </c:pt>
                <c:pt idx="169">
                  <c:v>4.2720000000000002</c:v>
                </c:pt>
                <c:pt idx="170">
                  <c:v>11.388</c:v>
                </c:pt>
                <c:pt idx="171">
                  <c:v>13.302</c:v>
                </c:pt>
                <c:pt idx="172">
                  <c:v>13.127000000000001</c:v>
                </c:pt>
                <c:pt idx="173">
                  <c:v>11.584</c:v>
                </c:pt>
                <c:pt idx="174">
                  <c:v>10.612</c:v>
                </c:pt>
                <c:pt idx="175">
                  <c:v>6.1710000000000003</c:v>
                </c:pt>
                <c:pt idx="176">
                  <c:v>3.4380000000000002</c:v>
                </c:pt>
                <c:pt idx="177">
                  <c:v>3.363</c:v>
                </c:pt>
                <c:pt idx="178">
                  <c:v>3.3130000000000002</c:v>
                </c:pt>
                <c:pt idx="179">
                  <c:v>3.1890000000000001</c:v>
                </c:pt>
              </c:numCache>
            </c:numRef>
          </c:val>
        </c:ser>
        <c:ser>
          <c:idx val="2"/>
          <c:order val="2"/>
          <c:tx>
            <c:strRef>
              <c:f>'[Profile Solar Alberton.xlsx]Raw Profile Data'!$E$8</c:f>
              <c:strCache>
                <c:ptCount val="1"/>
                <c:pt idx="0">
                  <c:v>kWh-</c:v>
                </c:pt>
              </c:strCache>
            </c:strRef>
          </c:tx>
          <c:invertIfNegative val="0"/>
          <c:cat>
            <c:strRef>
              <c:f>'[Profile Solar Alberton.xlsx]Raw Profile Data'!$B$9:$B$188</c:f>
              <c:strCache>
                <c:ptCount val="180"/>
                <c:pt idx="0">
                  <c:v>00:30:00</c:v>
                </c:pt>
                <c:pt idx="1">
                  <c:v>01:00:00</c:v>
                </c:pt>
                <c:pt idx="2">
                  <c:v>01:30:00</c:v>
                </c:pt>
                <c:pt idx="3">
                  <c:v>02:00:00</c:v>
                </c:pt>
                <c:pt idx="4">
                  <c:v>02:30:00</c:v>
                </c:pt>
                <c:pt idx="5">
                  <c:v>03:00:00</c:v>
                </c:pt>
                <c:pt idx="6">
                  <c:v>03:30:00</c:v>
                </c:pt>
                <c:pt idx="7">
                  <c:v>04:00:00</c:v>
                </c:pt>
                <c:pt idx="8">
                  <c:v>04:30:00</c:v>
                </c:pt>
                <c:pt idx="9">
                  <c:v>05:00:00</c:v>
                </c:pt>
                <c:pt idx="10">
                  <c:v>05:30:00</c:v>
                </c:pt>
                <c:pt idx="11">
                  <c:v>06:00:00</c:v>
                </c:pt>
                <c:pt idx="12">
                  <c:v>06:30:00</c:v>
                </c:pt>
                <c:pt idx="13">
                  <c:v>07:00:00</c:v>
                </c:pt>
                <c:pt idx="14">
                  <c:v>07:30:00</c:v>
                </c:pt>
                <c:pt idx="15">
                  <c:v>08:00:00</c:v>
                </c:pt>
                <c:pt idx="16">
                  <c:v>08:30:00</c:v>
                </c:pt>
                <c:pt idx="17">
                  <c:v>09:00:00</c:v>
                </c:pt>
                <c:pt idx="18">
                  <c:v>09:30:00</c:v>
                </c:pt>
                <c:pt idx="19">
                  <c:v>10:00:00</c:v>
                </c:pt>
                <c:pt idx="20">
                  <c:v>10:30:00</c:v>
                </c:pt>
                <c:pt idx="21">
                  <c:v>11:00:00</c:v>
                </c:pt>
                <c:pt idx="22">
                  <c:v>11:30:00</c:v>
                </c:pt>
                <c:pt idx="23">
                  <c:v>12:00:00</c:v>
                </c:pt>
                <c:pt idx="24">
                  <c:v>12:30:00</c:v>
                </c:pt>
                <c:pt idx="25">
                  <c:v>13:00:00</c:v>
                </c:pt>
                <c:pt idx="26">
                  <c:v>13:30:00</c:v>
                </c:pt>
                <c:pt idx="27">
                  <c:v>14:00:00</c:v>
                </c:pt>
                <c:pt idx="28">
                  <c:v>14:30:00</c:v>
                </c:pt>
                <c:pt idx="29">
                  <c:v>15:00:00</c:v>
                </c:pt>
                <c:pt idx="30">
                  <c:v>15:30:00</c:v>
                </c:pt>
                <c:pt idx="31">
                  <c:v>16:00:00</c:v>
                </c:pt>
                <c:pt idx="32">
                  <c:v>16:30:00</c:v>
                </c:pt>
                <c:pt idx="33">
                  <c:v>17:00:00</c:v>
                </c:pt>
                <c:pt idx="34">
                  <c:v>17:30:00</c:v>
                </c:pt>
                <c:pt idx="35">
                  <c:v>18:00:00</c:v>
                </c:pt>
                <c:pt idx="36">
                  <c:v>18:30:00</c:v>
                </c:pt>
                <c:pt idx="37">
                  <c:v>19:00:00</c:v>
                </c:pt>
                <c:pt idx="38">
                  <c:v>19:30:00</c:v>
                </c:pt>
                <c:pt idx="39">
                  <c:v>20:00:00</c:v>
                </c:pt>
                <c:pt idx="40">
                  <c:v>20:30:00</c:v>
                </c:pt>
                <c:pt idx="41">
                  <c:v>21:00:00</c:v>
                </c:pt>
                <c:pt idx="42">
                  <c:v>21:30:00</c:v>
                </c:pt>
                <c:pt idx="43">
                  <c:v>22:00:00</c:v>
                </c:pt>
                <c:pt idx="44">
                  <c:v>22:30:00</c:v>
                </c:pt>
                <c:pt idx="45">
                  <c:v>23:00:00</c:v>
                </c:pt>
                <c:pt idx="46">
                  <c:v>23:30:00</c:v>
                </c:pt>
                <c:pt idx="47">
                  <c:v>00:00:00</c:v>
                </c:pt>
                <c:pt idx="48">
                  <c:v>00:30:00</c:v>
                </c:pt>
                <c:pt idx="49">
                  <c:v>01:00:00</c:v>
                </c:pt>
                <c:pt idx="50">
                  <c:v>01:30:00</c:v>
                </c:pt>
                <c:pt idx="51">
                  <c:v>02:00:00</c:v>
                </c:pt>
                <c:pt idx="52">
                  <c:v>02:30:00</c:v>
                </c:pt>
                <c:pt idx="53">
                  <c:v>03:00:00</c:v>
                </c:pt>
                <c:pt idx="54">
                  <c:v>03:30:00</c:v>
                </c:pt>
                <c:pt idx="55">
                  <c:v>04:00:00</c:v>
                </c:pt>
                <c:pt idx="56">
                  <c:v>04:30:00</c:v>
                </c:pt>
                <c:pt idx="57">
                  <c:v>05:00:00</c:v>
                </c:pt>
                <c:pt idx="58">
                  <c:v>05:30:00</c:v>
                </c:pt>
                <c:pt idx="59">
                  <c:v>06:00:00</c:v>
                </c:pt>
                <c:pt idx="60">
                  <c:v>06:30:00</c:v>
                </c:pt>
                <c:pt idx="61">
                  <c:v>07:00:00</c:v>
                </c:pt>
                <c:pt idx="62">
                  <c:v>07:30:00</c:v>
                </c:pt>
                <c:pt idx="63">
                  <c:v>08:00:00</c:v>
                </c:pt>
                <c:pt idx="64">
                  <c:v>08:30:00</c:v>
                </c:pt>
                <c:pt idx="65">
                  <c:v>09:00:00</c:v>
                </c:pt>
                <c:pt idx="66">
                  <c:v>09:30:00</c:v>
                </c:pt>
                <c:pt idx="67">
                  <c:v>10:00:00</c:v>
                </c:pt>
                <c:pt idx="68">
                  <c:v>10:30:00</c:v>
                </c:pt>
                <c:pt idx="69">
                  <c:v>11:00:00</c:v>
                </c:pt>
                <c:pt idx="70">
                  <c:v>11:30:00</c:v>
                </c:pt>
                <c:pt idx="71">
                  <c:v>12:00:00</c:v>
                </c:pt>
                <c:pt idx="72">
                  <c:v>12:30:00</c:v>
                </c:pt>
                <c:pt idx="73">
                  <c:v>13:00:00</c:v>
                </c:pt>
                <c:pt idx="74">
                  <c:v>13:30:00</c:v>
                </c:pt>
                <c:pt idx="75">
                  <c:v>14:00:00</c:v>
                </c:pt>
                <c:pt idx="76">
                  <c:v>14:30:00</c:v>
                </c:pt>
                <c:pt idx="77">
                  <c:v>15:00:00</c:v>
                </c:pt>
                <c:pt idx="78">
                  <c:v>15:30:00</c:v>
                </c:pt>
                <c:pt idx="79">
                  <c:v>16:00:00</c:v>
                </c:pt>
                <c:pt idx="80">
                  <c:v>16:30:00</c:v>
                </c:pt>
                <c:pt idx="81">
                  <c:v>17:00:00</c:v>
                </c:pt>
                <c:pt idx="82">
                  <c:v>17:30:00</c:v>
                </c:pt>
                <c:pt idx="83">
                  <c:v>18:00:00</c:v>
                </c:pt>
                <c:pt idx="84">
                  <c:v>18:30:00</c:v>
                </c:pt>
                <c:pt idx="85">
                  <c:v>19:00:00</c:v>
                </c:pt>
                <c:pt idx="86">
                  <c:v>19:30:00</c:v>
                </c:pt>
                <c:pt idx="87">
                  <c:v>20:00:00</c:v>
                </c:pt>
                <c:pt idx="88">
                  <c:v>20:30:00</c:v>
                </c:pt>
                <c:pt idx="89">
                  <c:v>21:00:00</c:v>
                </c:pt>
                <c:pt idx="90">
                  <c:v>21:30:00</c:v>
                </c:pt>
                <c:pt idx="91">
                  <c:v>22:00:00</c:v>
                </c:pt>
                <c:pt idx="92">
                  <c:v>22:30:00</c:v>
                </c:pt>
                <c:pt idx="93">
                  <c:v>23:00:00</c:v>
                </c:pt>
                <c:pt idx="94">
                  <c:v>23:30:00</c:v>
                </c:pt>
                <c:pt idx="95">
                  <c:v>00:00:00</c:v>
                </c:pt>
                <c:pt idx="96">
                  <c:v>00:30:00</c:v>
                </c:pt>
                <c:pt idx="97">
                  <c:v>01:00:00</c:v>
                </c:pt>
                <c:pt idx="98">
                  <c:v>01:30:00</c:v>
                </c:pt>
                <c:pt idx="99">
                  <c:v>02:00:00</c:v>
                </c:pt>
                <c:pt idx="100">
                  <c:v>02:30:00</c:v>
                </c:pt>
                <c:pt idx="101">
                  <c:v>03:00:00</c:v>
                </c:pt>
                <c:pt idx="102">
                  <c:v>03:30:00</c:v>
                </c:pt>
                <c:pt idx="103">
                  <c:v>04:00:00</c:v>
                </c:pt>
                <c:pt idx="104">
                  <c:v>04:30:00</c:v>
                </c:pt>
                <c:pt idx="105">
                  <c:v>05:00:00</c:v>
                </c:pt>
                <c:pt idx="106">
                  <c:v>05:30:00</c:v>
                </c:pt>
                <c:pt idx="107">
                  <c:v>06:00:00</c:v>
                </c:pt>
                <c:pt idx="108">
                  <c:v>06:30:00</c:v>
                </c:pt>
                <c:pt idx="109">
                  <c:v>07:00:00</c:v>
                </c:pt>
                <c:pt idx="110">
                  <c:v>07:30:00</c:v>
                </c:pt>
                <c:pt idx="111">
                  <c:v>08:00:00</c:v>
                </c:pt>
                <c:pt idx="112">
                  <c:v>08:30:00</c:v>
                </c:pt>
                <c:pt idx="113">
                  <c:v>09:00:00</c:v>
                </c:pt>
                <c:pt idx="114">
                  <c:v>09:30:00</c:v>
                </c:pt>
                <c:pt idx="115">
                  <c:v>10:00:00</c:v>
                </c:pt>
                <c:pt idx="116">
                  <c:v>10:30:00</c:v>
                </c:pt>
                <c:pt idx="117">
                  <c:v>11:00:00</c:v>
                </c:pt>
                <c:pt idx="118">
                  <c:v>11:30:00</c:v>
                </c:pt>
                <c:pt idx="119">
                  <c:v>12:00:00</c:v>
                </c:pt>
                <c:pt idx="120">
                  <c:v>12:30:00</c:v>
                </c:pt>
                <c:pt idx="121">
                  <c:v>13:00:00</c:v>
                </c:pt>
                <c:pt idx="122">
                  <c:v>13:30:00</c:v>
                </c:pt>
                <c:pt idx="123">
                  <c:v>14:00:00</c:v>
                </c:pt>
                <c:pt idx="124">
                  <c:v>14:30:00</c:v>
                </c:pt>
                <c:pt idx="125">
                  <c:v>15:00:00</c:v>
                </c:pt>
                <c:pt idx="126">
                  <c:v>15:30:00</c:v>
                </c:pt>
                <c:pt idx="127">
                  <c:v>16:00:00</c:v>
                </c:pt>
                <c:pt idx="128">
                  <c:v>16:30:00</c:v>
                </c:pt>
                <c:pt idx="129">
                  <c:v>17:00:00</c:v>
                </c:pt>
                <c:pt idx="130">
                  <c:v>17:30:00</c:v>
                </c:pt>
                <c:pt idx="131">
                  <c:v>18:00:00</c:v>
                </c:pt>
                <c:pt idx="132">
                  <c:v>18:30:00</c:v>
                </c:pt>
                <c:pt idx="133">
                  <c:v>19:00:00</c:v>
                </c:pt>
                <c:pt idx="134">
                  <c:v>19:30:00</c:v>
                </c:pt>
                <c:pt idx="135">
                  <c:v>20:00:00</c:v>
                </c:pt>
                <c:pt idx="136">
                  <c:v>20:30:00</c:v>
                </c:pt>
                <c:pt idx="137">
                  <c:v>21:00:00</c:v>
                </c:pt>
                <c:pt idx="138">
                  <c:v>21:30:00</c:v>
                </c:pt>
                <c:pt idx="139">
                  <c:v>22:00:00</c:v>
                </c:pt>
                <c:pt idx="140">
                  <c:v>22:30:00</c:v>
                </c:pt>
                <c:pt idx="141">
                  <c:v>23:00:00</c:v>
                </c:pt>
                <c:pt idx="142">
                  <c:v>23:30:00</c:v>
                </c:pt>
                <c:pt idx="143">
                  <c:v>00:00:00</c:v>
                </c:pt>
                <c:pt idx="144">
                  <c:v>00:30:00</c:v>
                </c:pt>
                <c:pt idx="145">
                  <c:v>01:00:00</c:v>
                </c:pt>
                <c:pt idx="146">
                  <c:v>01:30:00</c:v>
                </c:pt>
                <c:pt idx="147">
                  <c:v>02:00:00</c:v>
                </c:pt>
                <c:pt idx="148">
                  <c:v>02:30:00</c:v>
                </c:pt>
                <c:pt idx="149">
                  <c:v>03:00:00</c:v>
                </c:pt>
                <c:pt idx="150">
                  <c:v>03:30:00</c:v>
                </c:pt>
                <c:pt idx="151">
                  <c:v>04:00:00</c:v>
                </c:pt>
                <c:pt idx="152">
                  <c:v>04:30:00</c:v>
                </c:pt>
                <c:pt idx="153">
                  <c:v>05:00:00</c:v>
                </c:pt>
                <c:pt idx="154">
                  <c:v>05:30:00</c:v>
                </c:pt>
                <c:pt idx="155">
                  <c:v>06:00:00</c:v>
                </c:pt>
                <c:pt idx="156">
                  <c:v>06:30:00</c:v>
                </c:pt>
                <c:pt idx="157">
                  <c:v>07:00:00</c:v>
                </c:pt>
                <c:pt idx="158">
                  <c:v>07:30:00</c:v>
                </c:pt>
                <c:pt idx="159">
                  <c:v>08:00:00</c:v>
                </c:pt>
                <c:pt idx="160">
                  <c:v>08:30:00</c:v>
                </c:pt>
                <c:pt idx="161">
                  <c:v>09:00:00</c:v>
                </c:pt>
                <c:pt idx="162">
                  <c:v>09:30:00</c:v>
                </c:pt>
                <c:pt idx="163">
                  <c:v>10:00:00</c:v>
                </c:pt>
                <c:pt idx="164">
                  <c:v>10:30:00</c:v>
                </c:pt>
                <c:pt idx="165">
                  <c:v>11:00:00</c:v>
                </c:pt>
                <c:pt idx="166">
                  <c:v>11:30:00</c:v>
                </c:pt>
                <c:pt idx="167">
                  <c:v>12:00:00</c:v>
                </c:pt>
                <c:pt idx="168">
                  <c:v>12:30:00</c:v>
                </c:pt>
                <c:pt idx="169">
                  <c:v>13:00:00</c:v>
                </c:pt>
                <c:pt idx="170">
                  <c:v>13:30:00</c:v>
                </c:pt>
                <c:pt idx="171">
                  <c:v>14:00:00</c:v>
                </c:pt>
                <c:pt idx="172">
                  <c:v>14:30:00</c:v>
                </c:pt>
                <c:pt idx="173">
                  <c:v>15:00:00</c:v>
                </c:pt>
                <c:pt idx="174">
                  <c:v>15:30:00</c:v>
                </c:pt>
                <c:pt idx="175">
                  <c:v>16:00:00</c:v>
                </c:pt>
                <c:pt idx="176">
                  <c:v>16:30:00</c:v>
                </c:pt>
                <c:pt idx="177">
                  <c:v>17:00:00</c:v>
                </c:pt>
                <c:pt idx="178">
                  <c:v>17:30:00</c:v>
                </c:pt>
                <c:pt idx="179">
                  <c:v>18:00:00</c:v>
                </c:pt>
              </c:strCache>
            </c:strRef>
          </c:cat>
          <c:val>
            <c:numRef>
              <c:f>'[Profile Solar Alberton.xlsx]Raw Profile Data'!$E$9:$E$188</c:f>
              <c:numCache>
                <c:formatCode>General</c:formatCode>
                <c:ptCount val="18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-3.0000000000000001E-3</c:v>
                </c:pt>
                <c:pt idx="15">
                  <c:v>0</c:v>
                </c:pt>
                <c:pt idx="16">
                  <c:v>-0.155</c:v>
                </c:pt>
                <c:pt idx="17">
                  <c:v>-3.6059999999999999</c:v>
                </c:pt>
                <c:pt idx="18">
                  <c:v>-5.9329999999999998</c:v>
                </c:pt>
                <c:pt idx="19">
                  <c:v>-6.9539999999999997</c:v>
                </c:pt>
                <c:pt idx="20">
                  <c:v>-12.881</c:v>
                </c:pt>
                <c:pt idx="21">
                  <c:v>-11.025</c:v>
                </c:pt>
                <c:pt idx="22">
                  <c:v>-11.815</c:v>
                </c:pt>
                <c:pt idx="23">
                  <c:v>-13.06</c:v>
                </c:pt>
                <c:pt idx="24">
                  <c:v>-11.829000000000001</c:v>
                </c:pt>
                <c:pt idx="25">
                  <c:v>-15.55</c:v>
                </c:pt>
                <c:pt idx="26">
                  <c:v>-12.256</c:v>
                </c:pt>
                <c:pt idx="27">
                  <c:v>-11.032</c:v>
                </c:pt>
                <c:pt idx="28">
                  <c:v>-8.4909999999999997</c:v>
                </c:pt>
                <c:pt idx="29">
                  <c:v>-4.8230000000000004</c:v>
                </c:pt>
                <c:pt idx="30">
                  <c:v>-2.1030000000000002</c:v>
                </c:pt>
                <c:pt idx="31">
                  <c:v>-1.244</c:v>
                </c:pt>
                <c:pt idx="32">
                  <c:v>-0.56699999999999995</c:v>
                </c:pt>
                <c:pt idx="33">
                  <c:v>0</c:v>
                </c:pt>
                <c:pt idx="34">
                  <c:v>0</c:v>
                </c:pt>
                <c:pt idx="35">
                  <c:v>-1E-3</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-0.33</c:v>
                </c:pt>
                <c:pt idx="64">
                  <c:v>-0.95899999999999996</c:v>
                </c:pt>
                <c:pt idx="65">
                  <c:v>-6.9749999999999996</c:v>
                </c:pt>
                <c:pt idx="66">
                  <c:v>-10.874000000000001</c:v>
                </c:pt>
                <c:pt idx="67">
                  <c:v>-14.321999999999999</c:v>
                </c:pt>
                <c:pt idx="68">
                  <c:v>-19.541</c:v>
                </c:pt>
                <c:pt idx="69">
                  <c:v>-17.917000000000002</c:v>
                </c:pt>
                <c:pt idx="70">
                  <c:v>-16.276</c:v>
                </c:pt>
                <c:pt idx="71">
                  <c:v>-16.846</c:v>
                </c:pt>
                <c:pt idx="72">
                  <c:v>-16.172999999999998</c:v>
                </c:pt>
                <c:pt idx="73">
                  <c:v>-21.536000000000001</c:v>
                </c:pt>
                <c:pt idx="74">
                  <c:v>-15.888999999999999</c:v>
                </c:pt>
                <c:pt idx="75">
                  <c:v>-12.952</c:v>
                </c:pt>
                <c:pt idx="76">
                  <c:v>-11.608000000000001</c:v>
                </c:pt>
                <c:pt idx="77">
                  <c:v>-10.874000000000001</c:v>
                </c:pt>
                <c:pt idx="78">
                  <c:v>-6.4329999999999998</c:v>
                </c:pt>
                <c:pt idx="79">
                  <c:v>-3.4980000000000002</c:v>
                </c:pt>
                <c:pt idx="80">
                  <c:v>-2.496</c:v>
                </c:pt>
                <c:pt idx="81">
                  <c:v>-9.1999999999999998E-2</c:v>
                </c:pt>
                <c:pt idx="82">
                  <c:v>0</c:v>
                </c:pt>
                <c:pt idx="83">
                  <c:v>-2E-3</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-0.47499999999999998</c:v>
                </c:pt>
                <c:pt idx="113">
                  <c:v>-1.9570000000000001</c:v>
                </c:pt>
                <c:pt idx="114">
                  <c:v>-4.5490000000000004</c:v>
                </c:pt>
                <c:pt idx="115">
                  <c:v>-9.4559999999999995</c:v>
                </c:pt>
                <c:pt idx="116">
                  <c:v>-14.925000000000001</c:v>
                </c:pt>
                <c:pt idx="117">
                  <c:v>-14.776999999999999</c:v>
                </c:pt>
                <c:pt idx="118">
                  <c:v>-16.387</c:v>
                </c:pt>
                <c:pt idx="119">
                  <c:v>-16.262</c:v>
                </c:pt>
                <c:pt idx="120">
                  <c:v>-14.468</c:v>
                </c:pt>
                <c:pt idx="121">
                  <c:v>-20.042999999999999</c:v>
                </c:pt>
                <c:pt idx="122">
                  <c:v>-19.975000000000001</c:v>
                </c:pt>
                <c:pt idx="123">
                  <c:v>-13.832000000000001</c:v>
                </c:pt>
                <c:pt idx="124">
                  <c:v>-9.6029999999999998</c:v>
                </c:pt>
                <c:pt idx="125">
                  <c:v>-3.9009999999999998</c:v>
                </c:pt>
                <c:pt idx="126">
                  <c:v>-3.5419999999999998</c:v>
                </c:pt>
                <c:pt idx="127">
                  <c:v>-3.6880000000000002</c:v>
                </c:pt>
                <c:pt idx="128">
                  <c:v>-1.3069999999999999</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-0.01</c:v>
                </c:pt>
                <c:pt idx="160">
                  <c:v>-0.84299999999999997</c:v>
                </c:pt>
                <c:pt idx="161">
                  <c:v>-3.9060000000000001</c:v>
                </c:pt>
                <c:pt idx="162">
                  <c:v>-7.1470000000000002</c:v>
                </c:pt>
                <c:pt idx="163">
                  <c:v>-11.154</c:v>
                </c:pt>
                <c:pt idx="164">
                  <c:v>-16.481999999999999</c:v>
                </c:pt>
                <c:pt idx="165">
                  <c:v>-12.388999999999999</c:v>
                </c:pt>
                <c:pt idx="166">
                  <c:v>-12.199</c:v>
                </c:pt>
                <c:pt idx="167">
                  <c:v>-15.164999999999999</c:v>
                </c:pt>
                <c:pt idx="168">
                  <c:v>-14.194000000000001</c:v>
                </c:pt>
                <c:pt idx="169">
                  <c:v>-18.75</c:v>
                </c:pt>
                <c:pt idx="170">
                  <c:v>-15.122999999999999</c:v>
                </c:pt>
                <c:pt idx="171">
                  <c:v>-13.042</c:v>
                </c:pt>
                <c:pt idx="172">
                  <c:v>-10.952</c:v>
                </c:pt>
                <c:pt idx="173">
                  <c:v>-11.085000000000001</c:v>
                </c:pt>
                <c:pt idx="174">
                  <c:v>-8.91</c:v>
                </c:pt>
                <c:pt idx="175">
                  <c:v>-5.1349999999999998</c:v>
                </c:pt>
                <c:pt idx="176">
                  <c:v>-3.7069999999999999</c:v>
                </c:pt>
                <c:pt idx="177">
                  <c:v>-0.38400000000000001</c:v>
                </c:pt>
                <c:pt idx="178">
                  <c:v>-4.0000000000000001E-3</c:v>
                </c:pt>
                <c:pt idx="179">
                  <c:v>-1E-3</c:v>
                </c:pt>
              </c:numCache>
            </c:numRef>
          </c:val>
        </c:ser>
        <c:dLbls>
          <c:showLegendKey val="0"/>
          <c:showVal val="0"/>
          <c:showCatName val="0"/>
          <c:showSerName val="0"/>
          <c:showPercent val="0"/>
          <c:showBubbleSize val="0"/>
        </c:dLbls>
        <c:gapWidth val="150"/>
        <c:axId val="141605968"/>
        <c:axId val="141606360"/>
      </c:barChart>
      <c:catAx>
        <c:axId val="141605968"/>
        <c:scaling>
          <c:orientation val="minMax"/>
        </c:scaling>
        <c:delete val="0"/>
        <c:axPos val="b"/>
        <c:numFmt formatCode="General" sourceLinked="0"/>
        <c:majorTickMark val="out"/>
        <c:minorTickMark val="none"/>
        <c:tickLblPos val="nextTo"/>
        <c:crossAx val="141606360"/>
        <c:crosses val="autoZero"/>
        <c:auto val="1"/>
        <c:lblAlgn val="ctr"/>
        <c:lblOffset val="100"/>
        <c:noMultiLvlLbl val="0"/>
      </c:catAx>
      <c:valAx>
        <c:axId val="141606360"/>
        <c:scaling>
          <c:orientation val="minMax"/>
        </c:scaling>
        <c:delete val="0"/>
        <c:axPos val="l"/>
        <c:majorGridlines/>
        <c:numFmt formatCode="General" sourceLinked="1"/>
        <c:majorTickMark val="out"/>
        <c:minorTickMark val="none"/>
        <c:tickLblPos val="nextTo"/>
        <c:crossAx val="141605968"/>
        <c:crosses val="autoZero"/>
        <c:crossBetween val="between"/>
      </c:valAx>
    </c:plotArea>
    <c:legend>
      <c:legendPos val="r"/>
      <c:layout>
        <c:manualLayout>
          <c:xMode val="edge"/>
          <c:yMode val="edge"/>
          <c:x val="0.82857266952883457"/>
          <c:y val="8.1683766475968325E-2"/>
          <c:w val="0.1168129178997017"/>
          <c:h val="0.15063444626562228"/>
        </c:manualLayout>
      </c:layout>
      <c:overlay val="0"/>
      <c:txPr>
        <a:bodyPr/>
        <a:lstStyle/>
        <a:p>
          <a:pPr>
            <a:defRPr sz="14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4C5FF4D-B140-4142-A069-E614E2C650ED}" type="datetimeFigureOut">
              <a:rPr lang="en-US" smtClean="0"/>
              <a:t>2/2/2015</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23F3F7E-939E-4FF1-A8F5-A81D0EAD709F}" type="slidenum">
              <a:rPr lang="en-US" smtClean="0"/>
              <a:t>‹#›</a:t>
            </a:fld>
            <a:endParaRPr lang="en-US"/>
          </a:p>
        </p:txBody>
      </p:sp>
    </p:spTree>
    <p:extLst>
      <p:ext uri="{BB962C8B-B14F-4D97-AF65-F5344CB8AC3E}">
        <p14:creationId xmlns:p14="http://schemas.microsoft.com/office/powerpoint/2010/main" val="4029561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B4FA6D-8A12-4A31-97B5-0D4557280284}" type="slidenum">
              <a:rPr lang="en-US" smtClean="0"/>
              <a:t>12</a:t>
            </a:fld>
            <a:endParaRPr lang="en-US"/>
          </a:p>
        </p:txBody>
      </p:sp>
    </p:spTree>
    <p:extLst>
      <p:ext uri="{BB962C8B-B14F-4D97-AF65-F5344CB8AC3E}">
        <p14:creationId xmlns:p14="http://schemas.microsoft.com/office/powerpoint/2010/main" val="259565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A9344B1A-EEFF-44A9-8A55-4F4E9701566F}" type="datetimeFigureOut">
              <a:rPr lang="en-US">
                <a:solidFill>
                  <a:prstClr val="black">
                    <a:tint val="75000"/>
                  </a:prstClr>
                </a:solidFill>
              </a:rPr>
              <a:pPr>
                <a:defRPr/>
              </a:pPr>
              <a:t>2/2/2015</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399D771-4CB7-4F92-A0D6-2D5A27524C76}" type="slidenum">
              <a:rPr lang="en-ZA"/>
              <a:pPr>
                <a:defRPr/>
              </a:pPr>
              <a:t>‹#›</a:t>
            </a:fld>
            <a:endParaRPr lang="en-ZA"/>
          </a:p>
        </p:txBody>
      </p:sp>
    </p:spTree>
    <p:extLst>
      <p:ext uri="{BB962C8B-B14F-4D97-AF65-F5344CB8AC3E}">
        <p14:creationId xmlns:p14="http://schemas.microsoft.com/office/powerpoint/2010/main" val="7198845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5834F7A8-424C-47DD-A042-9657140C5E39}" type="datetimeFigureOut">
              <a:rPr lang="en-US">
                <a:solidFill>
                  <a:prstClr val="black">
                    <a:tint val="75000"/>
                  </a:prstClr>
                </a:solidFill>
              </a:rPr>
              <a:pPr>
                <a:defRPr/>
              </a:pPr>
              <a:t>2/2/2015</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23E80A-DFA5-466A-BD57-82B1405D7171}" type="slidenum">
              <a:rPr lang="en-ZA"/>
              <a:pPr>
                <a:defRPr/>
              </a:pPr>
              <a:t>‹#›</a:t>
            </a:fld>
            <a:endParaRPr lang="en-ZA"/>
          </a:p>
        </p:txBody>
      </p:sp>
    </p:spTree>
    <p:extLst>
      <p:ext uri="{BB962C8B-B14F-4D97-AF65-F5344CB8AC3E}">
        <p14:creationId xmlns:p14="http://schemas.microsoft.com/office/powerpoint/2010/main" val="413449482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09D550C2-FFC6-456F-B9FA-7F969876E40F}" type="datetimeFigureOut">
              <a:rPr lang="en-US">
                <a:solidFill>
                  <a:prstClr val="black">
                    <a:tint val="75000"/>
                  </a:prstClr>
                </a:solidFill>
              </a:rPr>
              <a:pPr>
                <a:defRPr/>
              </a:pPr>
              <a:t>2/2/2015</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EE12C1-6CA4-45A8-A24B-D570F38FB228}" type="slidenum">
              <a:rPr lang="en-ZA"/>
              <a:pPr>
                <a:defRPr/>
              </a:pPr>
              <a:t>‹#›</a:t>
            </a:fld>
            <a:endParaRPr lang="en-ZA"/>
          </a:p>
        </p:txBody>
      </p:sp>
    </p:spTree>
    <p:extLst>
      <p:ext uri="{BB962C8B-B14F-4D97-AF65-F5344CB8AC3E}">
        <p14:creationId xmlns:p14="http://schemas.microsoft.com/office/powerpoint/2010/main" val="18117919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B68DBA2F-6C07-4E07-B09E-3AD3316065D0}" type="datetimeFigureOut">
              <a:rPr lang="en-US">
                <a:solidFill>
                  <a:prstClr val="black">
                    <a:tint val="75000"/>
                  </a:prstClr>
                </a:solidFill>
              </a:rPr>
              <a:pPr>
                <a:defRPr/>
              </a:pPr>
              <a:t>2/2/2015</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75C1C91-40AB-46A0-9393-F19B15A4BC1F}" type="slidenum">
              <a:rPr lang="en-ZA"/>
              <a:pPr>
                <a:defRPr/>
              </a:pPr>
              <a:t>‹#›</a:t>
            </a:fld>
            <a:endParaRPr lang="en-ZA"/>
          </a:p>
        </p:txBody>
      </p:sp>
    </p:spTree>
    <p:extLst>
      <p:ext uri="{BB962C8B-B14F-4D97-AF65-F5344CB8AC3E}">
        <p14:creationId xmlns:p14="http://schemas.microsoft.com/office/powerpoint/2010/main" val="399823206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ED75FF5-F368-467B-983D-ACA91E26BBE4}" type="datetimeFigureOut">
              <a:rPr lang="en-US">
                <a:solidFill>
                  <a:prstClr val="black">
                    <a:tint val="75000"/>
                  </a:prstClr>
                </a:solidFill>
              </a:rPr>
              <a:pPr>
                <a:defRPr/>
              </a:pPr>
              <a:t>2/2/2015</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B97063C-DED4-4197-8CD0-558811C41723}" type="slidenum">
              <a:rPr lang="en-ZA"/>
              <a:pPr>
                <a:defRPr/>
              </a:pPr>
              <a:t>‹#›</a:t>
            </a:fld>
            <a:endParaRPr lang="en-ZA"/>
          </a:p>
        </p:txBody>
      </p:sp>
    </p:spTree>
    <p:extLst>
      <p:ext uri="{BB962C8B-B14F-4D97-AF65-F5344CB8AC3E}">
        <p14:creationId xmlns:p14="http://schemas.microsoft.com/office/powerpoint/2010/main" val="26178748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fld id="{4F9050E0-286E-4642-9DB6-62D6112E27CF}" type="datetimeFigureOut">
              <a:rPr lang="en-US">
                <a:solidFill>
                  <a:prstClr val="black">
                    <a:tint val="75000"/>
                  </a:prstClr>
                </a:solidFill>
              </a:rPr>
              <a:pPr>
                <a:defRPr/>
              </a:pPr>
              <a:t>2/2/2015</a:t>
            </a:fld>
            <a:endParaRPr lang="en-Z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8BEEE7-14FF-4619-9266-E4E5C938DB9B}" type="slidenum">
              <a:rPr lang="en-ZA"/>
              <a:pPr>
                <a:defRPr/>
              </a:pPr>
              <a:t>‹#›</a:t>
            </a:fld>
            <a:endParaRPr lang="en-ZA"/>
          </a:p>
        </p:txBody>
      </p:sp>
    </p:spTree>
    <p:extLst>
      <p:ext uri="{BB962C8B-B14F-4D97-AF65-F5344CB8AC3E}">
        <p14:creationId xmlns:p14="http://schemas.microsoft.com/office/powerpoint/2010/main" val="306449095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fld id="{12099656-2AC9-4BC2-89DE-1F84B91A8638}" type="datetimeFigureOut">
              <a:rPr lang="en-US">
                <a:solidFill>
                  <a:prstClr val="black">
                    <a:tint val="75000"/>
                  </a:prstClr>
                </a:solidFill>
              </a:rPr>
              <a:pPr>
                <a:defRPr/>
              </a:pPr>
              <a:t>2/2/2015</a:t>
            </a:fld>
            <a:endParaRPr lang="en-ZA"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BDB6F9B-A70D-462D-B797-9880976505A0}" type="slidenum">
              <a:rPr lang="en-ZA"/>
              <a:pPr>
                <a:defRPr/>
              </a:pPr>
              <a:t>‹#›</a:t>
            </a:fld>
            <a:endParaRPr lang="en-ZA"/>
          </a:p>
        </p:txBody>
      </p:sp>
    </p:spTree>
    <p:extLst>
      <p:ext uri="{BB962C8B-B14F-4D97-AF65-F5344CB8AC3E}">
        <p14:creationId xmlns:p14="http://schemas.microsoft.com/office/powerpoint/2010/main" val="190419763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D6362367-A5C1-4E80-A643-5D6642932617}" type="datetimeFigureOut">
              <a:rPr lang="en-US">
                <a:solidFill>
                  <a:prstClr val="black">
                    <a:tint val="75000"/>
                  </a:prstClr>
                </a:solidFill>
              </a:rPr>
              <a:pPr>
                <a:defRPr/>
              </a:pPr>
              <a:t>2/2/2015</a:t>
            </a:fld>
            <a:endParaRPr lang="en-ZA"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42659F7-E565-472E-9D7E-B85E56583648}" type="slidenum">
              <a:rPr lang="en-ZA"/>
              <a:pPr>
                <a:defRPr/>
              </a:pPr>
              <a:t>‹#›</a:t>
            </a:fld>
            <a:endParaRPr lang="en-ZA"/>
          </a:p>
        </p:txBody>
      </p:sp>
    </p:spTree>
    <p:extLst>
      <p:ext uri="{BB962C8B-B14F-4D97-AF65-F5344CB8AC3E}">
        <p14:creationId xmlns:p14="http://schemas.microsoft.com/office/powerpoint/2010/main" val="425537658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1D7F8AB-6F9E-46F9-BFA5-200BE04EB2C9}" type="datetimeFigureOut">
              <a:rPr lang="en-US">
                <a:solidFill>
                  <a:prstClr val="black">
                    <a:tint val="75000"/>
                  </a:prstClr>
                </a:solidFill>
              </a:rPr>
              <a:pPr>
                <a:defRPr/>
              </a:pPr>
              <a:t>2/2/2015</a:t>
            </a:fld>
            <a:endParaRPr lang="en-ZA"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934131C-2AED-4288-A760-4F9F9254F372}" type="slidenum">
              <a:rPr lang="en-ZA"/>
              <a:pPr>
                <a:defRPr/>
              </a:pPr>
              <a:t>‹#›</a:t>
            </a:fld>
            <a:endParaRPr lang="en-ZA"/>
          </a:p>
        </p:txBody>
      </p:sp>
    </p:spTree>
    <p:extLst>
      <p:ext uri="{BB962C8B-B14F-4D97-AF65-F5344CB8AC3E}">
        <p14:creationId xmlns:p14="http://schemas.microsoft.com/office/powerpoint/2010/main" val="39522749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DC9011-F7A2-4DD9-895D-AA12284689B6}" type="datetimeFigureOut">
              <a:rPr lang="en-US">
                <a:solidFill>
                  <a:prstClr val="black">
                    <a:tint val="75000"/>
                  </a:prstClr>
                </a:solidFill>
              </a:rPr>
              <a:pPr>
                <a:defRPr/>
              </a:pPr>
              <a:t>2/2/2015</a:t>
            </a:fld>
            <a:endParaRPr lang="en-Z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7B955F-AC57-4847-802E-EC7380740575}" type="slidenum">
              <a:rPr lang="en-ZA"/>
              <a:pPr>
                <a:defRPr/>
              </a:pPr>
              <a:t>‹#›</a:t>
            </a:fld>
            <a:endParaRPr lang="en-ZA"/>
          </a:p>
        </p:txBody>
      </p:sp>
    </p:spTree>
    <p:extLst>
      <p:ext uri="{BB962C8B-B14F-4D97-AF65-F5344CB8AC3E}">
        <p14:creationId xmlns:p14="http://schemas.microsoft.com/office/powerpoint/2010/main" val="250609684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88957B-6E2A-4730-A693-296A51C95BDD}" type="datetimeFigureOut">
              <a:rPr lang="en-US">
                <a:solidFill>
                  <a:prstClr val="black">
                    <a:tint val="75000"/>
                  </a:prstClr>
                </a:solidFill>
              </a:rPr>
              <a:pPr>
                <a:defRPr/>
              </a:pPr>
              <a:t>2/2/2015</a:t>
            </a:fld>
            <a:endParaRPr lang="en-Z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449E0DB-8FE7-4BBB-B89E-4373C09B237E}" type="slidenum">
              <a:rPr lang="en-ZA"/>
              <a:pPr>
                <a:defRPr/>
              </a:pPr>
              <a:t>‹#›</a:t>
            </a:fld>
            <a:endParaRPr lang="en-ZA"/>
          </a:p>
        </p:txBody>
      </p:sp>
    </p:spTree>
    <p:extLst>
      <p:ext uri="{BB962C8B-B14F-4D97-AF65-F5344CB8AC3E}">
        <p14:creationId xmlns:p14="http://schemas.microsoft.com/office/powerpoint/2010/main" val="842103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3000" t="4000" r="-1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ZA" smtClean="0"/>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025CB32-4752-4320-8870-577E9A880EF7}" type="datetimeFigureOut">
              <a:rPr lang="en-US">
                <a:solidFill>
                  <a:prstClr val="black">
                    <a:tint val="75000"/>
                  </a:prstClr>
                </a:solidFill>
              </a:rPr>
              <a:pPr>
                <a:defRPr/>
              </a:pPr>
              <a:t>2/2/2015</a:t>
            </a:fld>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fontAlgn="base">
              <a:spcBef>
                <a:spcPct val="0"/>
              </a:spcBef>
              <a:spcAft>
                <a:spcPct val="0"/>
              </a:spcAft>
              <a:defRPr/>
            </a:pPr>
            <a:fld id="{95830877-74C2-4D8A-B175-9B9293CF3E55}" type="slidenum">
              <a:rPr lang="en-ZA">
                <a:cs typeface="Arial" panose="020B0604020202020204" pitchFamily="34" charset="0"/>
              </a:rPr>
              <a:pPr fontAlgn="base">
                <a:spcBef>
                  <a:spcPct val="0"/>
                </a:spcBef>
                <a:spcAft>
                  <a:spcPct val="0"/>
                </a:spcAft>
                <a:defRPr/>
              </a:pPr>
              <a:t>‹#›</a:t>
            </a:fld>
            <a:endParaRPr lang="en-ZA">
              <a:cs typeface="Arial" panose="020B0604020202020204" pitchFamily="34" charset="0"/>
            </a:endParaRPr>
          </a:p>
        </p:txBody>
      </p:sp>
    </p:spTree>
    <p:extLst>
      <p:ext uri="{BB962C8B-B14F-4D97-AF65-F5344CB8AC3E}">
        <p14:creationId xmlns:p14="http://schemas.microsoft.com/office/powerpoint/2010/main" val="3909760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T2-0807-standardPPT-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0" y="1143000"/>
            <a:ext cx="5822622" cy="2203122"/>
          </a:xfrm>
        </p:spPr>
        <p:txBody>
          <a:bodyPr>
            <a:normAutofit/>
          </a:bodyPr>
          <a:lstStyle/>
          <a:p>
            <a:r>
              <a:rPr lang="en-US" dirty="0"/>
              <a:t>PVs at Ekurhuleni </a:t>
            </a:r>
            <a:r>
              <a:rPr lang="en-US" dirty="0" smtClean="0"/>
              <a:t> </a:t>
            </a:r>
            <a:br>
              <a:rPr lang="en-US" dirty="0" smtClean="0"/>
            </a:br>
            <a:r>
              <a:rPr lang="en-US" sz="3600" dirty="0"/>
              <a:t>When life gives you lemons, make lemonade!</a:t>
            </a:r>
          </a:p>
        </p:txBody>
      </p:sp>
      <p:sp>
        <p:nvSpPr>
          <p:cNvPr id="3" name="Subtitle 2"/>
          <p:cNvSpPr>
            <a:spLocks noGrp="1"/>
          </p:cNvSpPr>
          <p:nvPr>
            <p:ph type="subTitle" idx="1"/>
          </p:nvPr>
        </p:nvSpPr>
        <p:spPr>
          <a:xfrm>
            <a:off x="410483" y="3429000"/>
            <a:ext cx="5001657" cy="1752600"/>
          </a:xfrm>
        </p:spPr>
        <p:txBody>
          <a:bodyPr>
            <a:normAutofit fontScale="55000" lnSpcReduction="20000"/>
          </a:bodyPr>
          <a:lstStyle/>
          <a:p>
            <a:r>
              <a:rPr lang="en-US" sz="4500" b="1" dirty="0"/>
              <a:t>Mark Wilson</a:t>
            </a:r>
          </a:p>
          <a:p>
            <a:r>
              <a:rPr lang="en-US" dirty="0" smtClean="0"/>
              <a:t>Head of Department: Energy</a:t>
            </a:r>
            <a:r>
              <a:rPr lang="en-US" dirty="0"/>
              <a:t>, Ekurhuleni, </a:t>
            </a:r>
            <a:r>
              <a:rPr lang="en-US" dirty="0" smtClean="0"/>
              <a:t>Mark.Wilson@ekurhuleni.gov.za</a:t>
            </a:r>
          </a:p>
          <a:p>
            <a:r>
              <a:rPr lang="en-US" sz="4100" b="1" dirty="0"/>
              <a:t>Greg Robinson</a:t>
            </a:r>
            <a:endParaRPr lang="en-US" dirty="0"/>
          </a:p>
          <a:p>
            <a:r>
              <a:rPr lang="en-US" dirty="0" smtClean="0"/>
              <a:t>Managing Director, Xtensible Solutions, grobinson@Xtensible.net</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1058" y="901459"/>
            <a:ext cx="3361316" cy="4481754"/>
          </a:xfrm>
          <a:prstGeom prst="rect">
            <a:avLst/>
          </a:prstGeom>
        </p:spPr>
      </p:pic>
      <p:pic>
        <p:nvPicPr>
          <p:cNvPr id="6" name="Picture 5" descr="Energy banner.jpg"/>
          <p:cNvPicPr>
            <a:picLocks noChangeAspect="1"/>
          </p:cNvPicPr>
          <p:nvPr/>
        </p:nvPicPr>
        <p:blipFill>
          <a:blip r:embed="rId4" cstate="print"/>
          <a:srcRect/>
          <a:stretch>
            <a:fillRect/>
          </a:stretch>
        </p:blipFill>
        <p:spPr bwMode="auto">
          <a:xfrm>
            <a:off x="0" y="5383213"/>
            <a:ext cx="9144000" cy="1474787"/>
          </a:xfrm>
          <a:prstGeom prst="rect">
            <a:avLst/>
          </a:prstGeom>
          <a:noFill/>
          <a:ln w="9525">
            <a:noFill/>
            <a:miter lim="800000"/>
            <a:headEnd/>
            <a:tailEnd/>
          </a:ln>
        </p:spPr>
      </p:pic>
    </p:spTree>
    <p:extLst>
      <p:ext uri="{BB962C8B-B14F-4D97-AF65-F5344CB8AC3E}">
        <p14:creationId xmlns:p14="http://schemas.microsoft.com/office/powerpoint/2010/main" val="378911525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02706"/>
            <a:ext cx="8229600" cy="1143000"/>
          </a:xfrm>
        </p:spPr>
        <p:txBody>
          <a:bodyPr>
            <a:normAutofit fontScale="90000"/>
          </a:bodyPr>
          <a:lstStyle/>
          <a:p>
            <a:r>
              <a:rPr lang="en-US" sz="3600" dirty="0"/>
              <a:t>ENVISAGED SOLUTION For Smaller Customers</a:t>
            </a:r>
          </a:p>
        </p:txBody>
      </p:sp>
      <p:sp>
        <p:nvSpPr>
          <p:cNvPr id="3" name="Content Placeholder 2"/>
          <p:cNvSpPr>
            <a:spLocks noGrp="1"/>
          </p:cNvSpPr>
          <p:nvPr>
            <p:ph idx="1"/>
          </p:nvPr>
        </p:nvSpPr>
        <p:spPr>
          <a:xfrm>
            <a:off x="457201" y="1089843"/>
            <a:ext cx="8461513" cy="4880459"/>
          </a:xfrm>
        </p:spPr>
        <p:txBody>
          <a:bodyPr>
            <a:normAutofit/>
          </a:bodyPr>
          <a:lstStyle/>
          <a:p>
            <a:r>
              <a:rPr lang="en-US" sz="2000" dirty="0"/>
              <a:t>The challenges highlighted could be largely resolved by opting for an off-grid solar solution:</a:t>
            </a:r>
          </a:p>
          <a:p>
            <a:pPr lvl="1"/>
            <a:r>
              <a:rPr lang="en-US" sz="2000" dirty="0"/>
              <a:t>Solar energy is the only viable solution in Ekurhuleni, given low wind conditions and the topography</a:t>
            </a:r>
          </a:p>
          <a:p>
            <a:pPr lvl="1"/>
            <a:r>
              <a:rPr lang="en-US" sz="2000" dirty="0"/>
              <a:t>Provided that the capital input costs are within reason, the solar option could resolve all of the matters mentioned previously</a:t>
            </a:r>
          </a:p>
          <a:p>
            <a:pPr lvl="1"/>
            <a:endParaRPr lang="en-US" sz="2000" dirty="0"/>
          </a:p>
          <a:p>
            <a:pPr lvl="1"/>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4009"/>
            <a:ext cx="5319311" cy="3543991"/>
          </a:xfrm>
          <a:prstGeom prst="rect">
            <a:avLst/>
          </a:prstGeom>
        </p:spPr>
      </p:pic>
    </p:spTree>
    <p:extLst>
      <p:ext uri="{BB962C8B-B14F-4D97-AF65-F5344CB8AC3E}">
        <p14:creationId xmlns:p14="http://schemas.microsoft.com/office/powerpoint/2010/main" val="249191466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681" y="149946"/>
            <a:ext cx="8229600" cy="1143000"/>
          </a:xfrm>
        </p:spPr>
        <p:txBody>
          <a:bodyPr>
            <a:normAutofit fontScale="90000"/>
          </a:bodyPr>
          <a:lstStyle/>
          <a:p>
            <a:r>
              <a:rPr lang="en-US" dirty="0" smtClean="0"/>
              <a:t>PV For Larger Customers Offers a Few Challenges - Business</a:t>
            </a:r>
            <a:endParaRPr lang="en-US" dirty="0"/>
          </a:p>
        </p:txBody>
      </p:sp>
      <p:sp>
        <p:nvSpPr>
          <p:cNvPr id="3" name="Content Placeholder 2"/>
          <p:cNvSpPr>
            <a:spLocks noGrp="1"/>
          </p:cNvSpPr>
          <p:nvPr>
            <p:ph idx="1"/>
          </p:nvPr>
        </p:nvSpPr>
        <p:spPr>
          <a:xfrm>
            <a:off x="93515" y="1635850"/>
            <a:ext cx="8229600" cy="4796126"/>
          </a:xfrm>
        </p:spPr>
        <p:txBody>
          <a:bodyPr>
            <a:normAutofit fontScale="92500" lnSpcReduction="20000"/>
          </a:bodyPr>
          <a:lstStyle/>
          <a:p>
            <a:r>
              <a:rPr lang="en-US" dirty="0" smtClean="0"/>
              <a:t>Distributed renewable generation is </a:t>
            </a:r>
            <a:r>
              <a:rPr lang="en-US" dirty="0"/>
              <a:t>increasingly eroding </a:t>
            </a:r>
            <a:r>
              <a:rPr lang="en-US" dirty="0" smtClean="0"/>
              <a:t>EMM’s </a:t>
            </a:r>
            <a:r>
              <a:rPr lang="en-US" dirty="0"/>
              <a:t>energy revenue stream and power </a:t>
            </a:r>
            <a:r>
              <a:rPr lang="en-US" dirty="0" smtClean="0"/>
              <a:t>quality</a:t>
            </a:r>
            <a:endParaRPr lang="en-US" dirty="0"/>
          </a:p>
          <a:p>
            <a:pPr lvl="1"/>
            <a:r>
              <a:rPr lang="en-US" dirty="0"/>
              <a:t>PVs </a:t>
            </a:r>
            <a:r>
              <a:rPr lang="en-US" dirty="0" smtClean="0"/>
              <a:t>are being </a:t>
            </a:r>
            <a:r>
              <a:rPr lang="en-US" dirty="0"/>
              <a:t>attached to the system on an ad hoc basis </a:t>
            </a:r>
            <a:endParaRPr lang="en-US" dirty="0" smtClean="0"/>
          </a:p>
          <a:p>
            <a:pPr lvl="1"/>
            <a:r>
              <a:rPr lang="en-US" dirty="0" err="1"/>
              <a:t>Microgrids</a:t>
            </a:r>
            <a:r>
              <a:rPr lang="en-US" dirty="0"/>
              <a:t> introduce the question of franchise rights and the definition of a utility </a:t>
            </a:r>
          </a:p>
          <a:p>
            <a:pPr lvl="1"/>
            <a:r>
              <a:rPr lang="en-US" dirty="0" smtClean="0"/>
              <a:t>EMM’s electrical network is </a:t>
            </a:r>
            <a:r>
              <a:rPr lang="en-US" dirty="0"/>
              <a:t>be </a:t>
            </a:r>
            <a:r>
              <a:rPr lang="en-US" dirty="0" smtClean="0"/>
              <a:t>used as an </a:t>
            </a:r>
            <a:r>
              <a:rPr lang="en-US" dirty="0"/>
              <a:t>uninterruptible power </a:t>
            </a:r>
            <a:r>
              <a:rPr lang="en-US" dirty="0" smtClean="0"/>
              <a:t>supply</a:t>
            </a:r>
          </a:p>
          <a:p>
            <a:pPr lvl="1"/>
            <a:r>
              <a:rPr lang="en-US" dirty="0" smtClean="0"/>
              <a:t>Costs </a:t>
            </a:r>
            <a:r>
              <a:rPr lang="en-US" dirty="0"/>
              <a:t>for dealing </a:t>
            </a:r>
            <a:r>
              <a:rPr lang="en-US" dirty="0" smtClean="0"/>
              <a:t>with PV and </a:t>
            </a:r>
            <a:r>
              <a:rPr lang="en-US" dirty="0" err="1" smtClean="0"/>
              <a:t>microgrid</a:t>
            </a:r>
            <a:r>
              <a:rPr lang="en-US" dirty="0" smtClean="0"/>
              <a:t> problems </a:t>
            </a:r>
            <a:r>
              <a:rPr lang="en-US" dirty="0"/>
              <a:t>are indirectly being pushed on to customers not receiving </a:t>
            </a:r>
            <a:r>
              <a:rPr lang="en-US" dirty="0" smtClean="0"/>
              <a:t>benefits</a:t>
            </a:r>
          </a:p>
        </p:txBody>
      </p:sp>
    </p:spTree>
    <p:extLst>
      <p:ext uri="{BB962C8B-B14F-4D97-AF65-F5344CB8AC3E}">
        <p14:creationId xmlns:p14="http://schemas.microsoft.com/office/powerpoint/2010/main" val="197883359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54" y="167630"/>
            <a:ext cx="9078346" cy="1143000"/>
          </a:xfrm>
        </p:spPr>
        <p:txBody>
          <a:bodyPr>
            <a:normAutofit fontScale="90000"/>
          </a:bodyPr>
          <a:lstStyle/>
          <a:p>
            <a:r>
              <a:rPr lang="en-US" dirty="0" smtClean="0"/>
              <a:t>Business Challenge –Paying for Infrastructure With Reduced Consumption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56" y="1392695"/>
            <a:ext cx="9530037" cy="5360647"/>
          </a:xfrm>
          <a:prstGeom prst="rect">
            <a:avLst/>
          </a:prstGeom>
        </p:spPr>
      </p:pic>
      <p:sp>
        <p:nvSpPr>
          <p:cNvPr id="5" name="Rectangular Callout 4"/>
          <p:cNvSpPr/>
          <p:nvPr/>
        </p:nvSpPr>
        <p:spPr>
          <a:xfrm>
            <a:off x="2344368" y="2402734"/>
            <a:ext cx="2986391" cy="2305455"/>
          </a:xfrm>
          <a:prstGeom prst="wedgeRectCallout">
            <a:avLst>
              <a:gd name="adj1" fmla="val -52980"/>
              <a:gd name="adj2" fmla="val 10342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Reduced Consumption by Customer After Solar Installation.</a:t>
            </a:r>
          </a:p>
          <a:p>
            <a:pPr algn="ctr"/>
            <a:r>
              <a:rPr lang="en-US" dirty="0"/>
              <a:t> </a:t>
            </a:r>
          </a:p>
          <a:p>
            <a:pPr algn="ctr"/>
            <a:r>
              <a:rPr lang="en-US" dirty="0"/>
              <a:t>Now who is paying for the electrical network infrastructure that is still required by this customer?</a:t>
            </a:r>
          </a:p>
        </p:txBody>
      </p:sp>
    </p:spTree>
    <p:extLst>
      <p:ext uri="{BB962C8B-B14F-4D97-AF65-F5344CB8AC3E}">
        <p14:creationId xmlns:p14="http://schemas.microsoft.com/office/powerpoint/2010/main" val="131510896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7"/>
            <a:ext cx="5844448" cy="1143000"/>
          </a:xfrm>
        </p:spPr>
        <p:txBody>
          <a:bodyPr>
            <a:noAutofit/>
          </a:bodyPr>
          <a:lstStyle/>
          <a:p>
            <a:r>
              <a:rPr lang="en-US" sz="3600" dirty="0"/>
              <a:t>PV For Larger Customers Offers a Few Challenges - Technical</a:t>
            </a:r>
          </a:p>
        </p:txBody>
      </p:sp>
      <p:sp>
        <p:nvSpPr>
          <p:cNvPr id="3" name="Content Placeholder 2"/>
          <p:cNvSpPr>
            <a:spLocks noGrp="1"/>
          </p:cNvSpPr>
          <p:nvPr>
            <p:ph idx="1"/>
          </p:nvPr>
        </p:nvSpPr>
        <p:spPr>
          <a:xfrm>
            <a:off x="155866" y="1790931"/>
            <a:ext cx="8499763" cy="4557288"/>
          </a:xfrm>
        </p:spPr>
        <p:txBody>
          <a:bodyPr>
            <a:normAutofit fontScale="92500" lnSpcReduction="10000"/>
          </a:bodyPr>
          <a:lstStyle/>
          <a:p>
            <a:pPr lvl="0"/>
            <a:r>
              <a:rPr lang="en-US" sz="2400" dirty="0"/>
              <a:t>Power System planning (steady-state and dynamics)</a:t>
            </a:r>
          </a:p>
          <a:p>
            <a:pPr lvl="0"/>
            <a:r>
              <a:rPr lang="en-US" sz="2400" dirty="0"/>
              <a:t>Accurate forecasting of both generation resources &amp; load</a:t>
            </a:r>
          </a:p>
          <a:p>
            <a:pPr lvl="0"/>
            <a:r>
              <a:rPr lang="en-US" sz="2400" dirty="0"/>
              <a:t>Voltage stability (managing reactive power)</a:t>
            </a:r>
          </a:p>
          <a:p>
            <a:pPr lvl="0"/>
            <a:r>
              <a:rPr lang="en-US" sz="2400" dirty="0"/>
              <a:t>Power balancing – sensitivity to the intermittent nature of renewable load, and matching base-load and peak-load generation, considering generator ramp rates and minimizing start-stop operation of peak-load generators.</a:t>
            </a:r>
          </a:p>
          <a:p>
            <a:r>
              <a:rPr lang="en-US" sz="2400" dirty="0"/>
              <a:t>Overcoming the power balancing “reaction time mismatch” with energy storage solutions.</a:t>
            </a:r>
          </a:p>
          <a:p>
            <a:r>
              <a:rPr lang="en-US" sz="2400" dirty="0"/>
              <a:t>EMM is having to maintain and operate the infrastructure to provide a reliable power supply</a:t>
            </a:r>
          </a:p>
          <a:p>
            <a:pPr lvl="2"/>
            <a:r>
              <a:rPr lang="en-US" sz="1800" dirty="0"/>
              <a:t>Relaying, </a:t>
            </a:r>
            <a:r>
              <a:rPr lang="en-US" sz="1800" dirty="0" err="1"/>
              <a:t>reclosers</a:t>
            </a:r>
            <a:r>
              <a:rPr lang="en-US" sz="1800" dirty="0"/>
              <a:t>, conductors and transformers to accommodate two-way power flows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0126" y="2"/>
            <a:ext cx="3183875" cy="1790929"/>
          </a:xfrm>
          <a:prstGeom prst="rect">
            <a:avLst/>
          </a:prstGeom>
        </p:spPr>
      </p:pic>
    </p:spTree>
    <p:extLst>
      <p:ext uri="{BB962C8B-B14F-4D97-AF65-F5344CB8AC3E}">
        <p14:creationId xmlns:p14="http://schemas.microsoft.com/office/powerpoint/2010/main" val="191505213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
            <a:ext cx="8229600" cy="727113"/>
          </a:xfrm>
        </p:spPr>
        <p:txBody>
          <a:bodyPr>
            <a:normAutofit fontScale="90000"/>
          </a:bodyPr>
          <a:lstStyle/>
          <a:p>
            <a:r>
              <a:rPr lang="en-US" dirty="0" smtClean="0"/>
              <a:t>PV Energy Contribution Over 4 Days  </a:t>
            </a:r>
            <a:endParaRPr lang="en-US" dirty="0"/>
          </a:p>
        </p:txBody>
      </p:sp>
      <p:graphicFrame>
        <p:nvGraphicFramePr>
          <p:cNvPr id="7" name="Chart 6"/>
          <p:cNvGraphicFramePr>
            <a:graphicFrameLocks noGrp="1"/>
          </p:cNvGraphicFramePr>
          <p:nvPr>
            <p:extLst>
              <p:ext uri="{D42A27DB-BD31-4B8C-83A1-F6EECF244321}">
                <p14:modId xmlns:p14="http://schemas.microsoft.com/office/powerpoint/2010/main" val="3978204986"/>
              </p:ext>
            </p:extLst>
          </p:nvPr>
        </p:nvGraphicFramePr>
        <p:xfrm>
          <a:off x="245505" y="505985"/>
          <a:ext cx="8652993" cy="627845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0" y="6154858"/>
            <a:ext cx="7491845" cy="707886"/>
          </a:xfrm>
          <a:prstGeom prst="rect">
            <a:avLst/>
          </a:prstGeom>
          <a:solidFill>
            <a:schemeClr val="bg1"/>
          </a:solidFill>
          <a:ln w="25400">
            <a:solidFill>
              <a:schemeClr val="accent1"/>
            </a:solidFill>
          </a:ln>
        </p:spPr>
        <p:txBody>
          <a:bodyPr wrap="square" rtlCol="0">
            <a:spAutoFit/>
          </a:bodyPr>
          <a:lstStyle/>
          <a:p>
            <a:pPr algn="ctr"/>
            <a:r>
              <a:rPr lang="en-US" sz="2000" dirty="0"/>
              <a:t>Ekurhuleni System Load Peaks at Varying Times Between 9 AM and 6 PM  </a:t>
            </a:r>
          </a:p>
        </p:txBody>
      </p:sp>
    </p:spTree>
    <p:extLst>
      <p:ext uri="{BB962C8B-B14F-4D97-AF65-F5344CB8AC3E}">
        <p14:creationId xmlns:p14="http://schemas.microsoft.com/office/powerpoint/2010/main" val="386513815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962" y="4923298"/>
            <a:ext cx="2135316" cy="194847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23297"/>
            <a:ext cx="2649682" cy="1948476"/>
          </a:xfrm>
          <a:prstGeom prst="rect">
            <a:avLst/>
          </a:prstGeom>
        </p:spPr>
      </p:pic>
      <p:sp>
        <p:nvSpPr>
          <p:cNvPr id="2" name="Title 1"/>
          <p:cNvSpPr>
            <a:spLocks noGrp="1"/>
          </p:cNvSpPr>
          <p:nvPr>
            <p:ph type="title"/>
          </p:nvPr>
        </p:nvSpPr>
        <p:spPr>
          <a:xfrm>
            <a:off x="457200" y="61185"/>
            <a:ext cx="8208818" cy="908163"/>
          </a:xfrm>
        </p:spPr>
        <p:txBody>
          <a:bodyPr/>
          <a:lstStyle/>
          <a:p>
            <a:r>
              <a:rPr lang="en-US" dirty="0" smtClean="0"/>
              <a:t>Being Proactive with PV</a:t>
            </a:r>
            <a:endParaRPr lang="en-US" dirty="0"/>
          </a:p>
        </p:txBody>
      </p:sp>
      <p:sp>
        <p:nvSpPr>
          <p:cNvPr id="9" name="Content Placeholder 8"/>
          <p:cNvSpPr>
            <a:spLocks noGrp="1"/>
          </p:cNvSpPr>
          <p:nvPr>
            <p:ph idx="1"/>
          </p:nvPr>
        </p:nvSpPr>
        <p:spPr>
          <a:xfrm>
            <a:off x="457200" y="844656"/>
            <a:ext cx="8124940" cy="4525963"/>
          </a:xfrm>
        </p:spPr>
        <p:txBody>
          <a:bodyPr>
            <a:normAutofit fontScale="77500" lnSpcReduction="20000"/>
          </a:bodyPr>
          <a:lstStyle/>
          <a:p>
            <a:r>
              <a:rPr lang="en-US" dirty="0"/>
              <a:t>The American Council on Renewable Energy’s 2014 Industry Review: "Evolving Business Models for Renewable </a:t>
            </a:r>
            <a:r>
              <a:rPr lang="en-US" dirty="0" smtClean="0"/>
              <a:t>Energy:”</a:t>
            </a:r>
            <a:endParaRPr lang="en-US" dirty="0"/>
          </a:p>
          <a:p>
            <a:pPr lvl="1"/>
            <a:r>
              <a:rPr lang="en-US" dirty="0" smtClean="0"/>
              <a:t>Creates </a:t>
            </a:r>
            <a:r>
              <a:rPr lang="en-US" dirty="0"/>
              <a:t>disruptive change for electric power </a:t>
            </a:r>
            <a:r>
              <a:rPr lang="en-US" dirty="0" smtClean="0"/>
              <a:t>utilities  </a:t>
            </a:r>
          </a:p>
          <a:p>
            <a:pPr lvl="1"/>
            <a:r>
              <a:rPr lang="en-US" dirty="0" smtClean="0"/>
              <a:t>Provides </a:t>
            </a:r>
            <a:r>
              <a:rPr lang="en-US" dirty="0"/>
              <a:t>customers with alternatives to their </a:t>
            </a:r>
            <a:r>
              <a:rPr lang="en-US" dirty="0" smtClean="0"/>
              <a:t>utility</a:t>
            </a:r>
          </a:p>
          <a:p>
            <a:r>
              <a:rPr lang="en-US" dirty="0" smtClean="0"/>
              <a:t>Utilities </a:t>
            </a:r>
            <a:r>
              <a:rPr lang="en-US" dirty="0"/>
              <a:t>must rethink how these distributed resources will affect their operations, planning, strategy and customer engagement. They must take proactive steps to:</a:t>
            </a:r>
          </a:p>
          <a:p>
            <a:pPr marL="914400" lvl="1" indent="-514350">
              <a:buFont typeface="+mj-lt"/>
              <a:buAutoNum type="arabicPeriod"/>
            </a:pPr>
            <a:r>
              <a:rPr lang="en-US" dirty="0" smtClean="0"/>
              <a:t>Renew </a:t>
            </a:r>
            <a:r>
              <a:rPr lang="en-US" dirty="0"/>
              <a:t>the regulatory compact</a:t>
            </a:r>
          </a:p>
          <a:p>
            <a:pPr marL="914400" lvl="1" indent="-514350">
              <a:buFont typeface="+mj-lt"/>
              <a:buAutoNum type="arabicPeriod"/>
            </a:pPr>
            <a:r>
              <a:rPr lang="en-US" dirty="0" smtClean="0"/>
              <a:t>Market</a:t>
            </a:r>
            <a:r>
              <a:rPr lang="en-US" dirty="0"/>
              <a:t>, test, or pilot alternative resources</a:t>
            </a:r>
          </a:p>
          <a:p>
            <a:pPr marL="914400" lvl="1" indent="-514350">
              <a:buFont typeface="+mj-lt"/>
              <a:buAutoNum type="arabicPeriod"/>
            </a:pPr>
            <a:r>
              <a:rPr lang="en-US" dirty="0" smtClean="0"/>
              <a:t>Define </a:t>
            </a:r>
            <a:r>
              <a:rPr lang="en-US" dirty="0"/>
              <a:t>adjustments to the operating model</a:t>
            </a:r>
          </a:p>
          <a:p>
            <a:pPr marL="914400" lvl="1" indent="-514350">
              <a:buFont typeface="+mj-lt"/>
              <a:buAutoNum type="arabicPeriod"/>
            </a:pPr>
            <a:r>
              <a:rPr lang="en-US" dirty="0" smtClean="0"/>
              <a:t>Define </a:t>
            </a:r>
            <a:r>
              <a:rPr lang="en-US" dirty="0"/>
              <a:t>adjustments to the business model</a:t>
            </a:r>
          </a:p>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2278" y="4923297"/>
            <a:ext cx="4602537" cy="1929082"/>
          </a:xfrm>
          <a:prstGeom prst="rect">
            <a:avLst/>
          </a:prstGeom>
        </p:spPr>
      </p:pic>
    </p:spTree>
    <p:extLst>
      <p:ext uri="{BB962C8B-B14F-4D97-AF65-F5344CB8AC3E}">
        <p14:creationId xmlns:p14="http://schemas.microsoft.com/office/powerpoint/2010/main" val="118713708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76745"/>
          </a:xfrm>
        </p:spPr>
        <p:txBody>
          <a:bodyPr>
            <a:normAutofit/>
          </a:bodyPr>
          <a:lstStyle/>
          <a:p>
            <a:r>
              <a:rPr lang="en-US" dirty="0" smtClean="0"/>
              <a:t>PV’s Impact on Business</a:t>
            </a:r>
            <a:endParaRPr lang="en-US" dirty="0"/>
          </a:p>
        </p:txBody>
      </p:sp>
      <p:sp>
        <p:nvSpPr>
          <p:cNvPr id="3" name="Content Placeholder 2"/>
          <p:cNvSpPr>
            <a:spLocks noGrp="1"/>
          </p:cNvSpPr>
          <p:nvPr>
            <p:ph idx="1"/>
          </p:nvPr>
        </p:nvSpPr>
        <p:spPr>
          <a:xfrm>
            <a:off x="316547" y="976745"/>
            <a:ext cx="8510905" cy="5554003"/>
          </a:xfrm>
        </p:spPr>
        <p:txBody>
          <a:bodyPr>
            <a:normAutofit fontScale="62500" lnSpcReduction="20000"/>
          </a:bodyPr>
          <a:lstStyle/>
          <a:p>
            <a:r>
              <a:rPr lang="en-US" dirty="0"/>
              <a:t>While exact timing is difficult to predict, it is evident that </a:t>
            </a:r>
            <a:r>
              <a:rPr lang="en-US" dirty="0" smtClean="0"/>
              <a:t>Ekurhuleni </a:t>
            </a:r>
            <a:r>
              <a:rPr lang="en-US" dirty="0"/>
              <a:t>will be dealing with industry disruptive technologies </a:t>
            </a:r>
            <a:endParaRPr lang="en-US" dirty="0" smtClean="0"/>
          </a:p>
          <a:p>
            <a:r>
              <a:rPr lang="en-US" dirty="0" smtClean="0"/>
              <a:t>Ekurhuleni needs </a:t>
            </a:r>
            <a:r>
              <a:rPr lang="en-US" dirty="0"/>
              <a:t>to be prepared to incrementally revise its energy sales business model and ensure it is supported by a flexible automation </a:t>
            </a:r>
            <a:r>
              <a:rPr lang="en-US" dirty="0" smtClean="0"/>
              <a:t>infrastructure</a:t>
            </a:r>
          </a:p>
          <a:p>
            <a:r>
              <a:rPr lang="en-US" dirty="0" smtClean="0"/>
              <a:t>The </a:t>
            </a:r>
            <a:r>
              <a:rPr lang="en-US" dirty="0"/>
              <a:t>highest priority is the implementation of advanced metering infrastructure (AMI) as this would help </a:t>
            </a:r>
            <a:r>
              <a:rPr lang="en-US" dirty="0" smtClean="0"/>
              <a:t>Ekurhuleni to:</a:t>
            </a:r>
          </a:p>
          <a:p>
            <a:pPr lvl="1"/>
            <a:r>
              <a:rPr lang="en-US" dirty="0" smtClean="0"/>
              <a:t>Have </a:t>
            </a:r>
            <a:r>
              <a:rPr lang="en-US" dirty="0"/>
              <a:t>quicker response times for outages and other network </a:t>
            </a:r>
            <a:r>
              <a:rPr lang="en-US" dirty="0" smtClean="0"/>
              <a:t>problems</a:t>
            </a:r>
          </a:p>
          <a:p>
            <a:pPr lvl="1"/>
            <a:r>
              <a:rPr lang="en-US" dirty="0" smtClean="0"/>
              <a:t>Enable the </a:t>
            </a:r>
            <a:r>
              <a:rPr lang="en-US" dirty="0"/>
              <a:t>utilization of time-of-use and dynamic tariffs to provide consumers with financial incentives to reduce their electricity usage during peak demand </a:t>
            </a:r>
            <a:r>
              <a:rPr lang="en-US" dirty="0" smtClean="0"/>
              <a:t>times</a:t>
            </a:r>
          </a:p>
          <a:p>
            <a:pPr lvl="1"/>
            <a:r>
              <a:rPr lang="en-US" dirty="0" smtClean="0"/>
              <a:t>Improve </a:t>
            </a:r>
            <a:r>
              <a:rPr lang="en-US" dirty="0"/>
              <a:t>system </a:t>
            </a:r>
            <a:r>
              <a:rPr lang="en-US" dirty="0" smtClean="0"/>
              <a:t>reliability</a:t>
            </a:r>
          </a:p>
          <a:p>
            <a:pPr lvl="1"/>
            <a:r>
              <a:rPr lang="en-US" dirty="0" smtClean="0"/>
              <a:t>Provide extensive </a:t>
            </a:r>
            <a:r>
              <a:rPr lang="en-US" dirty="0"/>
              <a:t>data that can be used for planning purposes and to increase system </a:t>
            </a:r>
            <a:r>
              <a:rPr lang="en-US" dirty="0" smtClean="0"/>
              <a:t>efficiencies  </a:t>
            </a:r>
          </a:p>
          <a:p>
            <a:r>
              <a:rPr lang="en-US" dirty="0" smtClean="0"/>
              <a:t>AMI </a:t>
            </a:r>
            <a:r>
              <a:rPr lang="en-US" dirty="0"/>
              <a:t>needs to be implemented within a 20 year Smart Grid </a:t>
            </a:r>
            <a:r>
              <a:rPr lang="en-US" dirty="0" smtClean="0"/>
              <a:t>context</a:t>
            </a:r>
            <a:endParaRPr lang="en-US" dirty="0"/>
          </a:p>
          <a:p>
            <a:pPr lvl="1"/>
            <a:r>
              <a:rPr lang="en-US" dirty="0" smtClean="0"/>
              <a:t>Implement AMI within </a:t>
            </a:r>
            <a:r>
              <a:rPr lang="en-US" dirty="0"/>
              <a:t>a Smart Grid Integration Framework (SGIF) that is </a:t>
            </a:r>
            <a:r>
              <a:rPr lang="en-US" dirty="0" smtClean="0"/>
              <a:t>“</a:t>
            </a:r>
            <a:r>
              <a:rPr lang="en-US" dirty="0"/>
              <a:t>future </a:t>
            </a:r>
            <a:r>
              <a:rPr lang="en-US" dirty="0" smtClean="0"/>
              <a:t>proof”  </a:t>
            </a:r>
          </a:p>
          <a:p>
            <a:pPr lvl="2"/>
            <a:r>
              <a:rPr lang="en-US" dirty="0" smtClean="0"/>
              <a:t>open </a:t>
            </a:r>
            <a:r>
              <a:rPr lang="en-US" dirty="0"/>
              <a:t>industry </a:t>
            </a:r>
            <a:r>
              <a:rPr lang="en-US" dirty="0" smtClean="0"/>
              <a:t>standards (with </a:t>
            </a:r>
            <a:r>
              <a:rPr lang="en-US" dirty="0"/>
              <a:t>particular attention paid to data </a:t>
            </a:r>
            <a:r>
              <a:rPr lang="en-US" dirty="0" smtClean="0"/>
              <a:t>management)   </a:t>
            </a:r>
            <a:endParaRPr lang="en-US" dirty="0"/>
          </a:p>
          <a:p>
            <a:pPr lvl="1"/>
            <a:r>
              <a:rPr lang="en-US" dirty="0" smtClean="0"/>
              <a:t>Give </a:t>
            </a:r>
            <a:r>
              <a:rPr lang="en-US" dirty="0"/>
              <a:t>Ekurhuleni </a:t>
            </a:r>
            <a:r>
              <a:rPr lang="en-US" dirty="0" smtClean="0"/>
              <a:t>and its stakeholder information key to </a:t>
            </a:r>
            <a:r>
              <a:rPr lang="en-US" dirty="0"/>
              <a:t>optimally </a:t>
            </a:r>
            <a:r>
              <a:rPr lang="en-US" dirty="0" smtClean="0"/>
              <a:t>adjust its business model</a:t>
            </a:r>
          </a:p>
        </p:txBody>
      </p:sp>
    </p:spTree>
    <p:extLst>
      <p:ext uri="{BB962C8B-B14F-4D97-AF65-F5344CB8AC3E}">
        <p14:creationId xmlns:p14="http://schemas.microsoft.com/office/powerpoint/2010/main" val="216165294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164288" y="1700808"/>
            <a:ext cx="720080" cy="936104"/>
          </a:xfrm>
          <a:prstGeom prst="roundRect">
            <a:avLst>
              <a:gd name="adj" fmla="val 8730"/>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09" y="836712"/>
            <a:ext cx="9035497"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b="1" dirty="0"/>
              <a:t>What is a Smart Grid ?</a:t>
            </a:r>
            <a:r>
              <a:rPr lang="en-ZA" b="1" dirty="0"/>
              <a:t/>
            </a:r>
            <a:br>
              <a:rPr lang="en-ZA" b="1" dirty="0"/>
            </a:br>
            <a:endParaRPr lang="en-US" dirty="0"/>
          </a:p>
        </p:txBody>
      </p:sp>
      <p:sp>
        <p:nvSpPr>
          <p:cNvPr id="5" name="Content Placeholder 4"/>
          <p:cNvSpPr>
            <a:spLocks noGrp="1"/>
          </p:cNvSpPr>
          <p:nvPr>
            <p:ph idx="1"/>
          </p:nvPr>
        </p:nvSpPr>
        <p:spPr>
          <a:xfrm>
            <a:off x="6876256" y="3068962"/>
            <a:ext cx="1810544" cy="3057203"/>
          </a:xfrm>
        </p:spPr>
        <p:txBody>
          <a:bodyPr>
            <a:normAutofit/>
          </a:bodyPr>
          <a:lstStyle/>
          <a:p>
            <a:pPr marL="174625" indent="-174625"/>
            <a:r>
              <a:rPr lang="en-US" sz="1400" dirty="0"/>
              <a:t>Represents the first phase (pilot) scope</a:t>
            </a:r>
          </a:p>
          <a:p>
            <a:pPr marL="174625" indent="-174625"/>
            <a:r>
              <a:rPr lang="en-US" sz="1400" dirty="0"/>
              <a:t>Additional SG components will include SCADA, Distribution Automation, Microgrids, </a:t>
            </a:r>
            <a:r>
              <a:rPr lang="en-US" sz="1400" dirty="0" err="1"/>
              <a:t>etc</a:t>
            </a:r>
            <a:endParaRPr lang="en-ZA" sz="1400" dirty="0"/>
          </a:p>
        </p:txBody>
      </p:sp>
      <p:sp>
        <p:nvSpPr>
          <p:cNvPr id="7" name="TextBox 6"/>
          <p:cNvSpPr txBox="1"/>
          <p:nvPr/>
        </p:nvSpPr>
        <p:spPr>
          <a:xfrm>
            <a:off x="4899086" y="912422"/>
            <a:ext cx="2352782" cy="369332"/>
          </a:xfrm>
          <a:prstGeom prst="rect">
            <a:avLst/>
          </a:prstGeom>
          <a:noFill/>
        </p:spPr>
        <p:txBody>
          <a:bodyPr wrap="square" rtlCol="0">
            <a:spAutoFit/>
          </a:bodyPr>
          <a:lstStyle/>
          <a:p>
            <a:r>
              <a:rPr lang="en-US" dirty="0"/>
              <a:t>(Pilot Project Shown)</a:t>
            </a:r>
            <a:endParaRPr lang="en-ZA" dirty="0"/>
          </a:p>
        </p:txBody>
      </p:sp>
      <p:sp>
        <p:nvSpPr>
          <p:cNvPr id="8" name="Rectangular Callout 7"/>
          <p:cNvSpPr/>
          <p:nvPr/>
        </p:nvSpPr>
        <p:spPr>
          <a:xfrm>
            <a:off x="210466" y="1422645"/>
            <a:ext cx="1047750" cy="373570"/>
          </a:xfrm>
          <a:prstGeom prst="wedgeRectCallout">
            <a:avLst>
              <a:gd name="adj1" fmla="val 131919"/>
              <a:gd name="adj2" fmla="val 78010"/>
            </a:avLst>
          </a:prstGeom>
          <a:solidFill>
            <a:srgbClr val="FFFF99">
              <a:alpha val="69804"/>
            </a:srgbClr>
          </a:solidFill>
          <a:ln>
            <a:solidFill>
              <a:srgbClr val="FFC000">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solidFill>
                  <a:schemeClr val="accent1">
                    <a:lumMod val="75000"/>
                  </a:schemeClr>
                </a:solidFill>
              </a:rPr>
              <a:t>Photovoltaic Solar</a:t>
            </a:r>
            <a:endParaRPr lang="en-ZA" sz="1200" i="1" dirty="0">
              <a:solidFill>
                <a:schemeClr val="accent1">
                  <a:lumMod val="75000"/>
                </a:schemeClr>
              </a:solidFill>
            </a:endParaRPr>
          </a:p>
        </p:txBody>
      </p:sp>
      <p:sp>
        <p:nvSpPr>
          <p:cNvPr id="9" name="Rectangular Callout 8"/>
          <p:cNvSpPr/>
          <p:nvPr/>
        </p:nvSpPr>
        <p:spPr>
          <a:xfrm>
            <a:off x="2699792" y="1049075"/>
            <a:ext cx="1275384" cy="373570"/>
          </a:xfrm>
          <a:prstGeom prst="wedgeRectCallout">
            <a:avLst>
              <a:gd name="adj1" fmla="val -46120"/>
              <a:gd name="adj2" fmla="val 157078"/>
            </a:avLst>
          </a:prstGeom>
          <a:solidFill>
            <a:srgbClr val="FFFF99">
              <a:alpha val="69804"/>
            </a:srgbClr>
          </a:solidFill>
          <a:ln>
            <a:solidFill>
              <a:srgbClr val="FFC000">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solidFill>
                  <a:schemeClr val="accent1">
                    <a:lumMod val="75000"/>
                  </a:schemeClr>
                </a:solidFill>
              </a:rPr>
              <a:t>Dispatchable Energy Storage</a:t>
            </a:r>
            <a:endParaRPr lang="en-ZA" sz="1200" i="1" dirty="0">
              <a:solidFill>
                <a:schemeClr val="accent1">
                  <a:lumMod val="75000"/>
                </a:schemeClr>
              </a:solidFill>
            </a:endParaRPr>
          </a:p>
        </p:txBody>
      </p:sp>
      <p:sp>
        <p:nvSpPr>
          <p:cNvPr id="10" name="Rectangular Callout 9"/>
          <p:cNvSpPr/>
          <p:nvPr/>
        </p:nvSpPr>
        <p:spPr>
          <a:xfrm>
            <a:off x="5656380" y="3738577"/>
            <a:ext cx="838199" cy="373570"/>
          </a:xfrm>
          <a:prstGeom prst="wedgeRectCallout">
            <a:avLst>
              <a:gd name="adj1" fmla="val -72401"/>
              <a:gd name="adj2" fmla="val 139485"/>
            </a:avLst>
          </a:prstGeom>
          <a:solidFill>
            <a:srgbClr val="FFFF99">
              <a:alpha val="69804"/>
            </a:srgbClr>
          </a:solidFill>
          <a:ln>
            <a:solidFill>
              <a:srgbClr val="FFC000">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solidFill>
                  <a:schemeClr val="accent1">
                    <a:lumMod val="75000"/>
                  </a:schemeClr>
                </a:solidFill>
              </a:rPr>
              <a:t>Load Control</a:t>
            </a:r>
            <a:endParaRPr lang="en-ZA" sz="1200" i="1" dirty="0">
              <a:solidFill>
                <a:schemeClr val="accent1">
                  <a:lumMod val="75000"/>
                </a:schemeClr>
              </a:solidFill>
            </a:endParaRPr>
          </a:p>
        </p:txBody>
      </p:sp>
      <p:sp>
        <p:nvSpPr>
          <p:cNvPr id="11" name="Rectangular Callout 10"/>
          <p:cNvSpPr/>
          <p:nvPr/>
        </p:nvSpPr>
        <p:spPr>
          <a:xfrm>
            <a:off x="1273476" y="3372317"/>
            <a:ext cx="1352549" cy="373570"/>
          </a:xfrm>
          <a:prstGeom prst="wedgeRectCallout">
            <a:avLst>
              <a:gd name="adj1" fmla="val 55019"/>
              <a:gd name="adj2" fmla="val 107848"/>
            </a:avLst>
          </a:prstGeom>
          <a:solidFill>
            <a:srgbClr val="FFFF99">
              <a:alpha val="69804"/>
            </a:srgbClr>
          </a:solidFill>
          <a:ln>
            <a:solidFill>
              <a:srgbClr val="FFC000">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solidFill>
                  <a:schemeClr val="accent1">
                    <a:lumMod val="75000"/>
                  </a:schemeClr>
                </a:solidFill>
              </a:rPr>
              <a:t>Smart Grid Communication</a:t>
            </a:r>
            <a:endParaRPr lang="en-ZA" sz="1200" i="1" dirty="0">
              <a:solidFill>
                <a:schemeClr val="accent1">
                  <a:lumMod val="75000"/>
                </a:schemeClr>
              </a:solidFill>
            </a:endParaRPr>
          </a:p>
        </p:txBody>
      </p:sp>
      <p:sp>
        <p:nvSpPr>
          <p:cNvPr id="12" name="Rectangular Callout 11"/>
          <p:cNvSpPr/>
          <p:nvPr/>
        </p:nvSpPr>
        <p:spPr>
          <a:xfrm>
            <a:off x="4067946" y="2557775"/>
            <a:ext cx="615579" cy="373570"/>
          </a:xfrm>
          <a:prstGeom prst="wedgeRectCallout">
            <a:avLst>
              <a:gd name="adj1" fmla="val -154069"/>
              <a:gd name="adj2" fmla="val -6971"/>
            </a:avLst>
          </a:prstGeom>
          <a:solidFill>
            <a:srgbClr val="FFFF99">
              <a:alpha val="69804"/>
            </a:srgbClr>
          </a:solidFill>
          <a:ln>
            <a:solidFill>
              <a:srgbClr val="FFC000">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solidFill>
                  <a:schemeClr val="accent1">
                    <a:lumMod val="75000"/>
                  </a:schemeClr>
                </a:solidFill>
              </a:rPr>
              <a:t>Water Meter</a:t>
            </a:r>
            <a:endParaRPr lang="en-ZA" sz="1200" i="1" dirty="0">
              <a:solidFill>
                <a:schemeClr val="accent1">
                  <a:lumMod val="75000"/>
                </a:schemeClr>
              </a:solidFill>
            </a:endParaRPr>
          </a:p>
        </p:txBody>
      </p:sp>
      <p:sp>
        <p:nvSpPr>
          <p:cNvPr id="13" name="Rectangular Callout 12"/>
          <p:cNvSpPr/>
          <p:nvPr/>
        </p:nvSpPr>
        <p:spPr>
          <a:xfrm>
            <a:off x="4211960" y="1314626"/>
            <a:ext cx="1275384" cy="373570"/>
          </a:xfrm>
          <a:prstGeom prst="wedgeRectCallout">
            <a:avLst>
              <a:gd name="adj1" fmla="val -109504"/>
              <a:gd name="adj2" fmla="val 229198"/>
            </a:avLst>
          </a:prstGeom>
          <a:solidFill>
            <a:srgbClr val="FFFF99">
              <a:alpha val="69804"/>
            </a:srgbClr>
          </a:solidFill>
          <a:ln>
            <a:solidFill>
              <a:srgbClr val="FFC000">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solidFill>
                  <a:schemeClr val="accent1">
                    <a:lumMod val="75000"/>
                  </a:schemeClr>
                </a:solidFill>
              </a:rPr>
              <a:t>Smart Meter</a:t>
            </a:r>
            <a:endParaRPr lang="en-ZA" sz="1200" i="1" dirty="0">
              <a:solidFill>
                <a:schemeClr val="accent1">
                  <a:lumMod val="75000"/>
                </a:schemeClr>
              </a:solidFill>
            </a:endParaRPr>
          </a:p>
        </p:txBody>
      </p:sp>
      <p:sp>
        <p:nvSpPr>
          <p:cNvPr id="14" name="Rectangular Callout 13"/>
          <p:cNvSpPr/>
          <p:nvPr/>
        </p:nvSpPr>
        <p:spPr>
          <a:xfrm>
            <a:off x="4986566" y="5766370"/>
            <a:ext cx="1214820" cy="373570"/>
          </a:xfrm>
          <a:prstGeom prst="wedgeRectCallout">
            <a:avLst>
              <a:gd name="adj1" fmla="val 11212"/>
              <a:gd name="adj2" fmla="val -236342"/>
            </a:avLst>
          </a:prstGeom>
          <a:solidFill>
            <a:srgbClr val="FFFF99">
              <a:alpha val="69804"/>
            </a:srgbClr>
          </a:solidFill>
          <a:ln>
            <a:solidFill>
              <a:srgbClr val="FFC000">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solidFill>
                  <a:schemeClr val="accent1">
                    <a:lumMod val="75000"/>
                  </a:schemeClr>
                </a:solidFill>
              </a:rPr>
              <a:t>Premise Area Network (PAN)</a:t>
            </a:r>
            <a:endParaRPr lang="en-ZA" sz="1200" i="1" dirty="0">
              <a:solidFill>
                <a:schemeClr val="accent1">
                  <a:lumMod val="75000"/>
                </a:schemeClr>
              </a:solidFill>
            </a:endParaRPr>
          </a:p>
        </p:txBody>
      </p:sp>
      <p:sp>
        <p:nvSpPr>
          <p:cNvPr id="15" name="Rectangular Callout 14"/>
          <p:cNvSpPr/>
          <p:nvPr/>
        </p:nvSpPr>
        <p:spPr>
          <a:xfrm>
            <a:off x="3648846" y="5157192"/>
            <a:ext cx="838199" cy="373570"/>
          </a:xfrm>
          <a:prstGeom prst="wedgeRectCallout">
            <a:avLst>
              <a:gd name="adj1" fmla="val 144266"/>
              <a:gd name="adj2" fmla="val -120587"/>
            </a:avLst>
          </a:prstGeom>
          <a:solidFill>
            <a:srgbClr val="FFFF99">
              <a:alpha val="69804"/>
            </a:srgbClr>
          </a:solidFill>
          <a:ln>
            <a:solidFill>
              <a:srgbClr val="FFC000">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solidFill>
                  <a:schemeClr val="accent1">
                    <a:lumMod val="75000"/>
                  </a:schemeClr>
                </a:solidFill>
              </a:rPr>
              <a:t>Outage Events</a:t>
            </a:r>
            <a:endParaRPr lang="en-ZA" sz="1200" i="1" dirty="0">
              <a:solidFill>
                <a:schemeClr val="accent1">
                  <a:lumMod val="75000"/>
                </a:schemeClr>
              </a:solidFill>
            </a:endParaRPr>
          </a:p>
        </p:txBody>
      </p:sp>
    </p:spTree>
    <p:extLst>
      <p:ext uri="{BB962C8B-B14F-4D97-AF65-F5344CB8AC3E}">
        <p14:creationId xmlns:p14="http://schemas.microsoft.com/office/powerpoint/2010/main" val="284281326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774"/>
            <a:ext cx="8229600" cy="1143000"/>
          </a:xfrm>
        </p:spPr>
        <p:txBody>
          <a:bodyPr>
            <a:normAutofit/>
          </a:bodyPr>
          <a:lstStyle/>
          <a:p>
            <a:r>
              <a:rPr lang="en-US" dirty="0" smtClean="0"/>
              <a:t>Smart Grid Planning with PV</a:t>
            </a:r>
            <a:endParaRPr lang="en-US" dirty="0"/>
          </a:p>
        </p:txBody>
      </p:sp>
      <p:sp>
        <p:nvSpPr>
          <p:cNvPr id="3" name="Content Placeholder 2"/>
          <p:cNvSpPr>
            <a:spLocks noGrp="1"/>
          </p:cNvSpPr>
          <p:nvPr>
            <p:ph idx="1"/>
          </p:nvPr>
        </p:nvSpPr>
        <p:spPr>
          <a:xfrm>
            <a:off x="457200" y="1261774"/>
            <a:ext cx="8229600" cy="5203499"/>
          </a:xfrm>
        </p:spPr>
        <p:txBody>
          <a:bodyPr>
            <a:normAutofit fontScale="92500" lnSpcReduction="20000"/>
          </a:bodyPr>
          <a:lstStyle/>
          <a:p>
            <a:r>
              <a:rPr lang="en-US" dirty="0" smtClean="0"/>
              <a:t>EMM developed </a:t>
            </a:r>
            <a:r>
              <a:rPr lang="en-US" dirty="0"/>
              <a:t>an industry standards-based Smart Grid </a:t>
            </a:r>
            <a:r>
              <a:rPr lang="en-US" dirty="0" smtClean="0"/>
              <a:t>Roadmap in 2014</a:t>
            </a:r>
            <a:endParaRPr lang="en-US" dirty="0"/>
          </a:p>
          <a:p>
            <a:pPr lvl="1"/>
            <a:r>
              <a:rPr lang="en-US" dirty="0" smtClean="0"/>
              <a:t>First step: piloting </a:t>
            </a:r>
            <a:r>
              <a:rPr lang="en-US" dirty="0"/>
              <a:t>not only AMI capabilities, but also tariffs that can support a sustainable business model </a:t>
            </a:r>
            <a:endParaRPr lang="en-US" dirty="0" smtClean="0"/>
          </a:p>
          <a:p>
            <a:pPr lvl="1"/>
            <a:r>
              <a:rPr lang="en-US" dirty="0"/>
              <a:t>T</a:t>
            </a:r>
            <a:r>
              <a:rPr lang="en-US" dirty="0" smtClean="0"/>
              <a:t>ariffs must be </a:t>
            </a:r>
            <a:r>
              <a:rPr lang="en-US" dirty="0"/>
              <a:t>mutually beneficial to the municipality and its </a:t>
            </a:r>
            <a:r>
              <a:rPr lang="en-US" dirty="0" smtClean="0"/>
              <a:t>stakeholders     </a:t>
            </a:r>
          </a:p>
          <a:p>
            <a:pPr lvl="1"/>
            <a:r>
              <a:rPr lang="en-US" dirty="0" smtClean="0"/>
              <a:t>For PV </a:t>
            </a:r>
            <a:r>
              <a:rPr lang="en-US" dirty="0"/>
              <a:t>customers with significant storage capabilities, there is the opportunity for them to work collaboratively with </a:t>
            </a:r>
            <a:r>
              <a:rPr lang="en-US" dirty="0" smtClean="0"/>
              <a:t>EMM  </a:t>
            </a:r>
          </a:p>
          <a:p>
            <a:pPr lvl="2"/>
            <a:r>
              <a:rPr lang="en-US" dirty="0" smtClean="0"/>
              <a:t>Their </a:t>
            </a:r>
            <a:r>
              <a:rPr lang="en-US" dirty="0"/>
              <a:t>inverter capabilities can be integrated into system operations so that distributed energy resources are transformed from problematic uncertainties to beneficial tools for EMM’s distribution management, providing ancillary services at the distribution level</a:t>
            </a:r>
            <a:r>
              <a:rPr lang="en-US" dirty="0" smtClean="0"/>
              <a:t>.</a:t>
            </a:r>
            <a:endParaRPr lang="en-US" dirty="0"/>
          </a:p>
        </p:txBody>
      </p:sp>
    </p:spTree>
    <p:extLst>
      <p:ext uri="{BB962C8B-B14F-4D97-AF65-F5344CB8AC3E}">
        <p14:creationId xmlns:p14="http://schemas.microsoft.com/office/powerpoint/2010/main" val="91429848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8290" y="-155862"/>
            <a:ext cx="2826313" cy="2386856"/>
          </a:xfrm>
          <a:prstGeom prst="rect">
            <a:avLst/>
          </a:prstGeom>
        </p:spPr>
      </p:pic>
      <p:sp>
        <p:nvSpPr>
          <p:cNvPr id="2" name="Title 1"/>
          <p:cNvSpPr>
            <a:spLocks noGrp="1"/>
          </p:cNvSpPr>
          <p:nvPr>
            <p:ph type="title"/>
          </p:nvPr>
        </p:nvSpPr>
        <p:spPr>
          <a:xfrm>
            <a:off x="457200" y="46838"/>
            <a:ext cx="5392757" cy="2049921"/>
          </a:xfrm>
        </p:spPr>
        <p:txBody>
          <a:bodyPr>
            <a:normAutofit fontScale="90000"/>
          </a:bodyPr>
          <a:lstStyle/>
          <a:p>
            <a:r>
              <a:rPr lang="en-US" dirty="0" smtClean="0"/>
              <a:t>A Solution Component: </a:t>
            </a:r>
            <a:br>
              <a:rPr lang="en-US" dirty="0" smtClean="0"/>
            </a:br>
            <a:r>
              <a:rPr lang="en-US" dirty="0" smtClean="0"/>
              <a:t>Incentivizing Controllable Inverters</a:t>
            </a:r>
            <a:endParaRPr lang="en-US" dirty="0"/>
          </a:p>
        </p:txBody>
      </p:sp>
      <p:sp>
        <p:nvSpPr>
          <p:cNvPr id="3" name="Content Placeholder 2"/>
          <p:cNvSpPr>
            <a:spLocks noGrp="1"/>
          </p:cNvSpPr>
          <p:nvPr>
            <p:ph idx="1"/>
          </p:nvPr>
        </p:nvSpPr>
        <p:spPr>
          <a:xfrm>
            <a:off x="457200" y="2143601"/>
            <a:ext cx="8229600" cy="4525963"/>
          </a:xfrm>
        </p:spPr>
        <p:txBody>
          <a:bodyPr>
            <a:normAutofit fontScale="70000" lnSpcReduction="20000"/>
          </a:bodyPr>
          <a:lstStyle/>
          <a:p>
            <a:r>
              <a:rPr lang="en-US" dirty="0" smtClean="0"/>
              <a:t>PVs are </a:t>
            </a:r>
            <a:r>
              <a:rPr lang="en-US" dirty="0"/>
              <a:t>often connected to the grid at the distribution </a:t>
            </a:r>
            <a:r>
              <a:rPr lang="en-US" dirty="0" smtClean="0"/>
              <a:t>level, </a:t>
            </a:r>
            <a:r>
              <a:rPr lang="en-US" dirty="0"/>
              <a:t>where their presence in large scale or volume </a:t>
            </a:r>
            <a:r>
              <a:rPr lang="en-US" dirty="0" smtClean="0"/>
              <a:t>would </a:t>
            </a:r>
            <a:r>
              <a:rPr lang="en-US" dirty="0"/>
              <a:t>be disruptive if not designed, integrated, and managed properly.</a:t>
            </a:r>
          </a:p>
          <a:p>
            <a:r>
              <a:rPr lang="en-US" dirty="0" smtClean="0"/>
              <a:t>Leverage inverters (the </a:t>
            </a:r>
            <a:r>
              <a:rPr lang="en-US" dirty="0"/>
              <a:t>power converter circuits that integrate solar PV and battery resources to the </a:t>
            </a:r>
            <a:r>
              <a:rPr lang="en-US" dirty="0" smtClean="0"/>
              <a:t>grid) as they have:</a:t>
            </a:r>
          </a:p>
          <a:p>
            <a:pPr lvl="1"/>
            <a:r>
              <a:rPr lang="en-US" dirty="0" smtClean="0"/>
              <a:t>Fast </a:t>
            </a:r>
            <a:r>
              <a:rPr lang="en-US" dirty="0"/>
              <a:t>power controls and no inherent inertia such that they can respond quickly to commands and local </a:t>
            </a:r>
            <a:r>
              <a:rPr lang="en-US" dirty="0" smtClean="0"/>
              <a:t>conditions </a:t>
            </a:r>
          </a:p>
          <a:p>
            <a:pPr lvl="1"/>
            <a:r>
              <a:rPr lang="en-US" dirty="0" smtClean="0"/>
              <a:t>Substantial </a:t>
            </a:r>
            <a:r>
              <a:rPr lang="en-US" dirty="0"/>
              <a:t>processing and memory resources and are capable of supporting a variety of communication protocols and advanced </a:t>
            </a:r>
            <a:r>
              <a:rPr lang="en-US" dirty="0" smtClean="0"/>
              <a:t>functions </a:t>
            </a:r>
          </a:p>
          <a:p>
            <a:r>
              <a:rPr lang="en-US" dirty="0" smtClean="0"/>
              <a:t>Expose </a:t>
            </a:r>
            <a:r>
              <a:rPr lang="en-US" dirty="0"/>
              <a:t>inverter </a:t>
            </a:r>
            <a:r>
              <a:rPr lang="en-US" dirty="0" smtClean="0"/>
              <a:t>capabilities and integrate them </a:t>
            </a:r>
            <a:r>
              <a:rPr lang="en-US" dirty="0"/>
              <a:t>into </a:t>
            </a:r>
            <a:r>
              <a:rPr lang="en-US" dirty="0" smtClean="0"/>
              <a:t>utility </a:t>
            </a:r>
            <a:r>
              <a:rPr lang="en-US" dirty="0"/>
              <a:t>system </a:t>
            </a:r>
            <a:r>
              <a:rPr lang="en-US" dirty="0" smtClean="0"/>
              <a:t>operations</a:t>
            </a:r>
          </a:p>
          <a:p>
            <a:pPr lvl="1"/>
            <a:r>
              <a:rPr lang="en-US" dirty="0" smtClean="0"/>
              <a:t>Doing so will facilitate changing PVs from problematic </a:t>
            </a:r>
            <a:r>
              <a:rPr lang="en-US" dirty="0"/>
              <a:t>uncertainties to beneficial tools for distribution </a:t>
            </a:r>
            <a:r>
              <a:rPr lang="en-US" dirty="0" smtClean="0"/>
              <a:t>management</a:t>
            </a:r>
            <a:endParaRPr lang="en-US" dirty="0"/>
          </a:p>
          <a:p>
            <a:endParaRPr lang="en-US" dirty="0"/>
          </a:p>
        </p:txBody>
      </p:sp>
    </p:spTree>
    <p:extLst>
      <p:ext uri="{BB962C8B-B14F-4D97-AF65-F5344CB8AC3E}">
        <p14:creationId xmlns:p14="http://schemas.microsoft.com/office/powerpoint/2010/main" val="359149341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61933"/>
          <a:stretch/>
        </p:blipFill>
        <p:spPr>
          <a:xfrm>
            <a:off x="-1" y="384461"/>
            <a:ext cx="4284263" cy="2337957"/>
          </a:xfrm>
          <a:prstGeom prst="rect">
            <a:avLst/>
          </a:prstGeom>
        </p:spPr>
      </p:pic>
      <p:sp>
        <p:nvSpPr>
          <p:cNvPr id="6" name="Title 5"/>
          <p:cNvSpPr>
            <a:spLocks noGrp="1"/>
          </p:cNvSpPr>
          <p:nvPr>
            <p:ph type="title"/>
          </p:nvPr>
        </p:nvSpPr>
        <p:spPr>
          <a:xfrm>
            <a:off x="4296795" y="187036"/>
            <a:ext cx="4600573" cy="1143000"/>
          </a:xfrm>
        </p:spPr>
        <p:txBody>
          <a:bodyPr/>
          <a:lstStyle/>
          <a:p>
            <a:r>
              <a:rPr lang="en-US" dirty="0" smtClean="0"/>
              <a:t>A Bit About Us</a:t>
            </a:r>
            <a:endParaRPr lang="en-US" dirty="0"/>
          </a:p>
        </p:txBody>
      </p:sp>
      <p:sp>
        <p:nvSpPr>
          <p:cNvPr id="5" name="Content Placeholder 2"/>
          <p:cNvSpPr>
            <a:spLocks noGrp="1"/>
          </p:cNvSpPr>
          <p:nvPr>
            <p:ph idx="1"/>
          </p:nvPr>
        </p:nvSpPr>
        <p:spPr>
          <a:xfrm>
            <a:off x="4296795" y="1330036"/>
            <a:ext cx="4847206" cy="4613565"/>
          </a:xfrm>
        </p:spPr>
        <p:txBody>
          <a:bodyPr>
            <a:normAutofit/>
          </a:bodyPr>
          <a:lstStyle/>
          <a:p>
            <a:r>
              <a:rPr lang="en-US" sz="2400" dirty="0"/>
              <a:t>The City of Ekurhuleni is one of the South African </a:t>
            </a:r>
            <a:r>
              <a:rPr lang="en-US" sz="2400" dirty="0" err="1"/>
              <a:t>Metropoles</a:t>
            </a:r>
            <a:endParaRPr lang="en-US" sz="2400" dirty="0"/>
          </a:p>
          <a:p>
            <a:r>
              <a:rPr lang="en-US" sz="2400" dirty="0"/>
              <a:t>The word e-</a:t>
            </a:r>
            <a:r>
              <a:rPr lang="en-US" sz="2400" dirty="0" err="1"/>
              <a:t>kur</a:t>
            </a:r>
            <a:r>
              <a:rPr lang="en-US" sz="2400" dirty="0"/>
              <a:t>-</a:t>
            </a:r>
            <a:r>
              <a:rPr lang="en-US" sz="2400" dirty="0" err="1"/>
              <a:t>hu-leni</a:t>
            </a:r>
            <a:r>
              <a:rPr lang="en-US" sz="2400" dirty="0"/>
              <a:t> means “place of peace”</a:t>
            </a:r>
          </a:p>
          <a:p>
            <a:r>
              <a:rPr lang="en-US" sz="2400" dirty="0"/>
              <a:t>In terms of electrical size, it eclipses the City of Johannesburg</a:t>
            </a:r>
          </a:p>
          <a:p>
            <a:r>
              <a:rPr lang="en-US" sz="2400" dirty="0"/>
              <a:t>The City has a population of about 2,8 million</a:t>
            </a:r>
          </a:p>
        </p:txBody>
      </p:sp>
      <p:pic>
        <p:nvPicPr>
          <p:cNvPr id="3" name="Picture 2"/>
          <p:cNvPicPr>
            <a:picLocks noChangeAspect="1"/>
          </p:cNvPicPr>
          <p:nvPr/>
        </p:nvPicPr>
        <p:blipFill>
          <a:blip r:embed="rId3"/>
          <a:stretch>
            <a:fillRect/>
          </a:stretch>
        </p:blipFill>
        <p:spPr>
          <a:xfrm>
            <a:off x="13408" y="2798055"/>
            <a:ext cx="4283387" cy="4059946"/>
          </a:xfrm>
          <a:prstGeom prst="rect">
            <a:avLst/>
          </a:prstGeom>
        </p:spPr>
      </p:pic>
    </p:spTree>
    <p:extLst>
      <p:ext uri="{BB962C8B-B14F-4D97-AF65-F5344CB8AC3E}">
        <p14:creationId xmlns:p14="http://schemas.microsoft.com/office/powerpoint/2010/main" val="12444821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10"/>
            <a:ext cx="8229600" cy="1143000"/>
          </a:xfrm>
        </p:spPr>
        <p:txBody>
          <a:bodyPr>
            <a:normAutofit fontScale="90000"/>
          </a:bodyPr>
          <a:lstStyle/>
          <a:p>
            <a:r>
              <a:rPr lang="en-US" dirty="0"/>
              <a:t>A Solution Component: </a:t>
            </a:r>
            <a:r>
              <a:rPr lang="en-US" dirty="0" smtClean="0"/>
              <a:t/>
            </a:r>
            <a:br>
              <a:rPr lang="en-US" dirty="0" smtClean="0"/>
            </a:br>
            <a:r>
              <a:rPr lang="en-US" dirty="0" smtClean="0"/>
              <a:t>Incentivizing Dispatchable Storage</a:t>
            </a:r>
            <a:endParaRPr lang="en-US" dirty="0"/>
          </a:p>
        </p:txBody>
      </p:sp>
      <p:sp>
        <p:nvSpPr>
          <p:cNvPr id="3" name="Content Placeholder 2"/>
          <p:cNvSpPr>
            <a:spLocks noGrp="1"/>
          </p:cNvSpPr>
          <p:nvPr>
            <p:ph idx="1"/>
          </p:nvPr>
        </p:nvSpPr>
        <p:spPr/>
        <p:txBody>
          <a:bodyPr>
            <a:normAutofit fontScale="77500" lnSpcReduction="20000"/>
          </a:bodyPr>
          <a:lstStyle/>
          <a:p>
            <a:r>
              <a:rPr lang="en-US" dirty="0"/>
              <a:t>Energy storage is seen as the current “holy grail” in the electric energy domain. </a:t>
            </a:r>
            <a:endParaRPr lang="en-US" dirty="0" smtClean="0"/>
          </a:p>
          <a:p>
            <a:pPr lvl="1"/>
            <a:r>
              <a:rPr lang="en-US" dirty="0" smtClean="0"/>
              <a:t>The </a:t>
            </a:r>
            <a:r>
              <a:rPr lang="en-US" dirty="0"/>
              <a:t>ability to store energy in an economic, reliable and safe way and have it available for dispatch to the grid would greatly facilitate the operation of power systems and the integration of renewable energy sources at large </a:t>
            </a:r>
            <a:r>
              <a:rPr lang="en-US" dirty="0" smtClean="0"/>
              <a:t>scale </a:t>
            </a:r>
          </a:p>
          <a:p>
            <a:pPr lvl="1"/>
            <a:r>
              <a:rPr lang="en-US" dirty="0" smtClean="0"/>
              <a:t>To </a:t>
            </a:r>
            <a:r>
              <a:rPr lang="en-US" dirty="0"/>
              <a:t>date high costs and technology limitations have been a barrier to large-scale implementations.</a:t>
            </a:r>
          </a:p>
          <a:p>
            <a:r>
              <a:rPr lang="en-US" dirty="0" smtClean="0"/>
              <a:t>Energy </a:t>
            </a:r>
            <a:r>
              <a:rPr lang="en-US" dirty="0"/>
              <a:t>storage would have a significant positive impact on renewable energy source </a:t>
            </a:r>
            <a:r>
              <a:rPr lang="en-US" dirty="0" smtClean="0"/>
              <a:t>integration:</a:t>
            </a:r>
          </a:p>
          <a:p>
            <a:pPr lvl="1"/>
            <a:r>
              <a:rPr lang="en-US" dirty="0" smtClean="0"/>
              <a:t>frequency regulation</a:t>
            </a:r>
          </a:p>
          <a:p>
            <a:pPr lvl="1"/>
            <a:r>
              <a:rPr lang="en-US" dirty="0" smtClean="0"/>
              <a:t>spinning reserve</a:t>
            </a:r>
          </a:p>
          <a:p>
            <a:pPr lvl="1"/>
            <a:r>
              <a:rPr lang="en-US" dirty="0" smtClean="0"/>
              <a:t>peak </a:t>
            </a:r>
            <a:r>
              <a:rPr lang="en-US" dirty="0"/>
              <a:t>load shifting or </a:t>
            </a:r>
            <a:r>
              <a:rPr lang="en-US" dirty="0" smtClean="0"/>
              <a:t>shaving</a:t>
            </a:r>
            <a:endParaRPr lang="en-US" dirty="0"/>
          </a:p>
          <a:p>
            <a:endParaRPr lang="en-US" dirty="0"/>
          </a:p>
        </p:txBody>
      </p:sp>
    </p:spTree>
    <p:extLst>
      <p:ext uri="{BB962C8B-B14F-4D97-AF65-F5344CB8AC3E}">
        <p14:creationId xmlns:p14="http://schemas.microsoft.com/office/powerpoint/2010/main" val="166324576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Solution Component: </a:t>
            </a:r>
            <a:br>
              <a:rPr lang="en-US" dirty="0"/>
            </a:br>
            <a:r>
              <a:rPr lang="en-US" dirty="0" smtClean="0"/>
              <a:t>Incentivizing Dispatchable </a:t>
            </a:r>
            <a:r>
              <a:rPr lang="en-US" dirty="0" err="1" smtClean="0"/>
              <a:t>Microgrids</a:t>
            </a:r>
            <a:endParaRPr lang="en-US" dirty="0"/>
          </a:p>
        </p:txBody>
      </p:sp>
      <p:sp>
        <p:nvSpPr>
          <p:cNvPr id="3" name="Content Placeholder 2"/>
          <p:cNvSpPr>
            <a:spLocks noGrp="1"/>
          </p:cNvSpPr>
          <p:nvPr>
            <p:ph idx="1"/>
          </p:nvPr>
        </p:nvSpPr>
        <p:spPr>
          <a:xfrm>
            <a:off x="457200" y="1600200"/>
            <a:ext cx="8229600" cy="4855684"/>
          </a:xfrm>
        </p:spPr>
        <p:txBody>
          <a:bodyPr>
            <a:normAutofit fontScale="62500" lnSpcReduction="20000"/>
          </a:bodyPr>
          <a:lstStyle/>
          <a:p>
            <a:r>
              <a:rPr lang="en-US" dirty="0" err="1" smtClean="0"/>
              <a:t>Microgrid</a:t>
            </a:r>
            <a:r>
              <a:rPr lang="en-US" dirty="0" smtClean="0"/>
              <a:t> </a:t>
            </a:r>
            <a:r>
              <a:rPr lang="en-US" dirty="0"/>
              <a:t>systems </a:t>
            </a:r>
            <a:r>
              <a:rPr lang="en-US" dirty="0" smtClean="0"/>
              <a:t>would be most </a:t>
            </a:r>
            <a:r>
              <a:rPr lang="en-US" dirty="0"/>
              <a:t>beneficial to </a:t>
            </a:r>
            <a:r>
              <a:rPr lang="en-US" dirty="0" smtClean="0"/>
              <a:t>Ekurhuleni stakeholders </a:t>
            </a:r>
            <a:r>
              <a:rPr lang="en-US" dirty="0"/>
              <a:t>when their </a:t>
            </a:r>
            <a:r>
              <a:rPr lang="en-US" dirty="0" err="1"/>
              <a:t>microgrid</a:t>
            </a:r>
            <a:r>
              <a:rPr lang="en-US" dirty="0"/>
              <a:t> management system/controller </a:t>
            </a:r>
            <a:r>
              <a:rPr lang="en-US" dirty="0" smtClean="0"/>
              <a:t>operates </a:t>
            </a:r>
            <a:r>
              <a:rPr lang="en-US" dirty="0"/>
              <a:t>in coordination with an overarching </a:t>
            </a:r>
            <a:r>
              <a:rPr lang="en-US" dirty="0" smtClean="0"/>
              <a:t>Ekurhuleni DMS</a:t>
            </a:r>
            <a:r>
              <a:rPr lang="en-US" dirty="0"/>
              <a:t>. </a:t>
            </a:r>
          </a:p>
          <a:p>
            <a:pPr lvl="1"/>
            <a:r>
              <a:rPr lang="en-US" dirty="0"/>
              <a:t>The </a:t>
            </a:r>
            <a:r>
              <a:rPr lang="en-US" dirty="0" err="1"/>
              <a:t>microgrid</a:t>
            </a:r>
            <a:r>
              <a:rPr lang="en-US" dirty="0"/>
              <a:t> controllers provide real-time monitoring and control functions for all of the components within their control boundaries. </a:t>
            </a:r>
            <a:endParaRPr lang="en-US" dirty="0" smtClean="0"/>
          </a:p>
          <a:p>
            <a:pPr lvl="1"/>
            <a:r>
              <a:rPr lang="en-US" dirty="0"/>
              <a:t>The local </a:t>
            </a:r>
            <a:r>
              <a:rPr lang="en-US" dirty="0" err="1"/>
              <a:t>microgrid</a:t>
            </a:r>
            <a:r>
              <a:rPr lang="en-US" dirty="0"/>
              <a:t> controller controls individual components of the </a:t>
            </a:r>
            <a:r>
              <a:rPr lang="en-US" dirty="0" err="1"/>
              <a:t>microgrid</a:t>
            </a:r>
            <a:r>
              <a:rPr lang="en-US" dirty="0"/>
              <a:t>: </a:t>
            </a:r>
          </a:p>
          <a:p>
            <a:pPr lvl="2"/>
            <a:r>
              <a:rPr lang="en-US" dirty="0"/>
              <a:t>load controllers</a:t>
            </a:r>
          </a:p>
          <a:p>
            <a:pPr lvl="2"/>
            <a:r>
              <a:rPr lang="en-US" dirty="0"/>
              <a:t>energy storage controllers</a:t>
            </a:r>
          </a:p>
          <a:p>
            <a:pPr lvl="2"/>
            <a:r>
              <a:rPr lang="en-US" dirty="0" err="1"/>
              <a:t>microgneration</a:t>
            </a:r>
            <a:r>
              <a:rPr lang="en-US" dirty="0"/>
              <a:t> source controllers.  </a:t>
            </a:r>
          </a:p>
          <a:p>
            <a:pPr lvl="1"/>
            <a:r>
              <a:rPr lang="en-US" dirty="0"/>
              <a:t>Their main objective is to ensure power reliability and quality.  </a:t>
            </a:r>
          </a:p>
          <a:p>
            <a:r>
              <a:rPr lang="en-US" dirty="0" smtClean="0"/>
              <a:t>An </a:t>
            </a:r>
            <a:r>
              <a:rPr lang="en-US" dirty="0"/>
              <a:t>overall master of multiple </a:t>
            </a:r>
            <a:r>
              <a:rPr lang="en-US" dirty="0" err="1"/>
              <a:t>microgrid</a:t>
            </a:r>
            <a:r>
              <a:rPr lang="en-US" dirty="0"/>
              <a:t> systems allows for optimizing the overall </a:t>
            </a:r>
            <a:r>
              <a:rPr lang="en-US" dirty="0" err="1"/>
              <a:t>microgrids</a:t>
            </a:r>
            <a:r>
              <a:rPr lang="en-US" dirty="0"/>
              <a:t> under its control.  </a:t>
            </a:r>
            <a:endParaRPr lang="en-US" dirty="0" smtClean="0"/>
          </a:p>
          <a:p>
            <a:pPr lvl="1"/>
            <a:r>
              <a:rPr lang="en-US" dirty="0" smtClean="0"/>
              <a:t>It </a:t>
            </a:r>
            <a:r>
              <a:rPr lang="en-US" dirty="0"/>
              <a:t>defines set points for all the loads and generation in order to optimize the efficiency of the </a:t>
            </a:r>
            <a:r>
              <a:rPr lang="en-US" dirty="0" err="1"/>
              <a:t>microgrid</a:t>
            </a:r>
            <a:r>
              <a:rPr lang="en-US" dirty="0"/>
              <a:t> depending on the electricity prices and local generation cost.  </a:t>
            </a:r>
            <a:endParaRPr lang="en-US" dirty="0" smtClean="0"/>
          </a:p>
          <a:p>
            <a:pPr lvl="1"/>
            <a:r>
              <a:rPr lang="en-US" dirty="0" smtClean="0"/>
              <a:t>It </a:t>
            </a:r>
            <a:r>
              <a:rPr lang="en-US" dirty="0"/>
              <a:t>also provides forecast and real-time estimation of loads and generation to the DMS. </a:t>
            </a:r>
          </a:p>
        </p:txBody>
      </p:sp>
    </p:spTree>
    <p:extLst>
      <p:ext uri="{BB962C8B-B14F-4D97-AF65-F5344CB8AC3E}">
        <p14:creationId xmlns:p14="http://schemas.microsoft.com/office/powerpoint/2010/main" val="211937088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5454"/>
            <a:ext cx="5881251" cy="1676082"/>
          </a:xfrm>
        </p:spPr>
        <p:txBody>
          <a:bodyPr>
            <a:normAutofit/>
          </a:bodyPr>
          <a:lstStyle/>
          <a:p>
            <a:r>
              <a:rPr lang="en-US" sz="3600" dirty="0"/>
              <a:t>A Solution Component: </a:t>
            </a:r>
            <a:r>
              <a:rPr lang="en-US" sz="3600" dirty="0" smtClean="0"/>
              <a:t/>
            </a:r>
            <a:br>
              <a:rPr lang="en-US" sz="3600" dirty="0" smtClean="0"/>
            </a:br>
            <a:r>
              <a:rPr lang="en-US" sz="3600" dirty="0" smtClean="0"/>
              <a:t>Incentivizing Dynamic Pricing</a:t>
            </a:r>
            <a:endParaRPr lang="en-US" sz="3600" dirty="0"/>
          </a:p>
        </p:txBody>
      </p:sp>
      <p:sp>
        <p:nvSpPr>
          <p:cNvPr id="3" name="Content Placeholder 2"/>
          <p:cNvSpPr>
            <a:spLocks noGrp="1"/>
          </p:cNvSpPr>
          <p:nvPr>
            <p:ph idx="1"/>
          </p:nvPr>
        </p:nvSpPr>
        <p:spPr>
          <a:xfrm>
            <a:off x="114300" y="2165206"/>
            <a:ext cx="8229600" cy="4525963"/>
          </a:xfrm>
        </p:spPr>
        <p:txBody>
          <a:bodyPr>
            <a:normAutofit fontScale="62500" lnSpcReduction="20000"/>
          </a:bodyPr>
          <a:lstStyle/>
          <a:p>
            <a:r>
              <a:rPr lang="en-GB" dirty="0"/>
              <a:t>Price signals can be issued in real-time, identifying a price for a given time interval, or based on energy price schedules that are published in advance.</a:t>
            </a:r>
            <a:endParaRPr lang="en-US" dirty="0"/>
          </a:p>
          <a:p>
            <a:r>
              <a:rPr lang="en-GB" dirty="0" smtClean="0"/>
              <a:t>When solar </a:t>
            </a:r>
            <a:r>
              <a:rPr lang="en-GB" dirty="0"/>
              <a:t>generation </a:t>
            </a:r>
            <a:r>
              <a:rPr lang="en-GB" dirty="0" smtClean="0"/>
              <a:t>makes </a:t>
            </a:r>
            <a:r>
              <a:rPr lang="en-GB" dirty="0"/>
              <a:t>up a large portion of a region’s generation portfolio, unanticipated changes in </a:t>
            </a:r>
            <a:r>
              <a:rPr lang="en-GB" dirty="0" smtClean="0"/>
              <a:t>cloud </a:t>
            </a:r>
            <a:r>
              <a:rPr lang="en-GB" dirty="0"/>
              <a:t>cover can unexpectedly change electricity </a:t>
            </a:r>
            <a:r>
              <a:rPr lang="en-GB" dirty="0" smtClean="0"/>
              <a:t>supply </a:t>
            </a:r>
          </a:p>
          <a:p>
            <a:r>
              <a:rPr lang="en-GB" dirty="0" smtClean="0"/>
              <a:t>Time-varying </a:t>
            </a:r>
            <a:r>
              <a:rPr lang="en-GB" dirty="0"/>
              <a:t>rates, and particularly dynamic rates that change hourly based on supply and demand, serve to send a price signal to </a:t>
            </a:r>
            <a:r>
              <a:rPr lang="en-GB" dirty="0" smtClean="0"/>
              <a:t>customers</a:t>
            </a:r>
            <a:r>
              <a:rPr lang="en-GB" dirty="0"/>
              <a:t>  </a:t>
            </a:r>
            <a:endParaRPr lang="en-GB" dirty="0" smtClean="0"/>
          </a:p>
          <a:p>
            <a:pPr lvl="1"/>
            <a:r>
              <a:rPr lang="en-GB" dirty="0" smtClean="0"/>
              <a:t>Rates </a:t>
            </a:r>
            <a:r>
              <a:rPr lang="en-GB" dirty="0"/>
              <a:t>rise in concert with supply reductions or increases in demand </a:t>
            </a:r>
            <a:endParaRPr lang="en-GB" dirty="0" smtClean="0"/>
          </a:p>
          <a:p>
            <a:pPr lvl="1"/>
            <a:r>
              <a:rPr lang="en-GB" dirty="0" smtClean="0"/>
              <a:t>Rates fall in </a:t>
            </a:r>
            <a:r>
              <a:rPr lang="en-GB" dirty="0"/>
              <a:t>concert with excess </a:t>
            </a:r>
            <a:r>
              <a:rPr lang="en-GB" dirty="0" smtClean="0"/>
              <a:t>supply </a:t>
            </a:r>
          </a:p>
          <a:p>
            <a:pPr lvl="1"/>
            <a:r>
              <a:rPr lang="en-GB" dirty="0" smtClean="0"/>
              <a:t>Smart </a:t>
            </a:r>
            <a:r>
              <a:rPr lang="en-GB" dirty="0"/>
              <a:t>Meter–enabled customer energy management systems can work along with dynamic pricing, automatically managing air conditioning and appliance operation within a customer’s pre-specified instructions as rates rise and fall. </a:t>
            </a:r>
            <a:endParaRPr lang="en-GB" dirty="0" smtClean="0"/>
          </a:p>
          <a:p>
            <a:pPr lvl="1"/>
            <a:r>
              <a:rPr lang="en-GB" dirty="0" smtClean="0"/>
              <a:t>This </a:t>
            </a:r>
            <a:r>
              <a:rPr lang="en-GB" dirty="0"/>
              <a:t>helps provide the flexibility required to reliably accommodate greater levels of renewable </a:t>
            </a:r>
            <a:r>
              <a:rPr lang="en-GB" dirty="0" smtClean="0"/>
              <a:t>generation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8288" y="0"/>
            <a:ext cx="2784764" cy="2088573"/>
          </a:xfrm>
          <a:prstGeom prst="rect">
            <a:avLst/>
          </a:prstGeom>
        </p:spPr>
      </p:pic>
    </p:spTree>
    <p:extLst>
      <p:ext uri="{BB962C8B-B14F-4D97-AF65-F5344CB8AC3E}">
        <p14:creationId xmlns:p14="http://schemas.microsoft.com/office/powerpoint/2010/main" val="113727559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9781" y="17628"/>
            <a:ext cx="2897436" cy="2317949"/>
          </a:xfrm>
          <a:prstGeom prst="rect">
            <a:avLst/>
          </a:prstGeom>
        </p:spPr>
      </p:pic>
      <p:sp>
        <p:nvSpPr>
          <p:cNvPr id="2" name="Title 1"/>
          <p:cNvSpPr>
            <a:spLocks noGrp="1"/>
          </p:cNvSpPr>
          <p:nvPr>
            <p:ph type="title"/>
          </p:nvPr>
        </p:nvSpPr>
        <p:spPr>
          <a:xfrm>
            <a:off x="1" y="77209"/>
            <a:ext cx="7138930" cy="1774500"/>
          </a:xfrm>
        </p:spPr>
        <p:txBody>
          <a:bodyPr>
            <a:normAutofit fontScale="90000"/>
          </a:bodyPr>
          <a:lstStyle/>
          <a:p>
            <a:r>
              <a:rPr lang="en-US" dirty="0"/>
              <a:t>Locational Constraints Need to be Factored </a:t>
            </a:r>
            <a:r>
              <a:rPr lang="en-US" dirty="0" smtClean="0"/>
              <a:t>Into Dynamic Pricing</a:t>
            </a:r>
            <a:endParaRPr lang="en-US" dirty="0"/>
          </a:p>
        </p:txBody>
      </p:sp>
      <p:sp>
        <p:nvSpPr>
          <p:cNvPr id="3" name="Content Placeholder 2"/>
          <p:cNvSpPr>
            <a:spLocks noGrp="1"/>
          </p:cNvSpPr>
          <p:nvPr>
            <p:ph idx="1"/>
          </p:nvPr>
        </p:nvSpPr>
        <p:spPr>
          <a:xfrm>
            <a:off x="103909" y="1976401"/>
            <a:ext cx="8229600" cy="4381958"/>
          </a:xfrm>
        </p:spPr>
        <p:txBody>
          <a:bodyPr>
            <a:normAutofit fontScale="70000" lnSpcReduction="20000"/>
          </a:bodyPr>
          <a:lstStyle/>
          <a:p>
            <a:r>
              <a:rPr lang="en-US" dirty="0"/>
              <a:t>Giving credit on a customer’s power bill 1-for-1 between kilowatt-hours bought versus generated, net metering, is very simple as it assumes that the value of distributed generation equals the utility’s current retail </a:t>
            </a:r>
            <a:r>
              <a:rPr lang="en-US" dirty="0" smtClean="0"/>
              <a:t>price </a:t>
            </a:r>
          </a:p>
          <a:p>
            <a:pPr lvl="1"/>
            <a:r>
              <a:rPr lang="en-US" dirty="0" smtClean="0"/>
              <a:t>However, it completely </a:t>
            </a:r>
            <a:r>
              <a:rPr lang="en-US" dirty="0"/>
              <a:t>ignores all locational differences and scale </a:t>
            </a:r>
            <a:r>
              <a:rPr lang="en-US" dirty="0" smtClean="0"/>
              <a:t>effects </a:t>
            </a:r>
          </a:p>
          <a:p>
            <a:pPr lvl="2"/>
            <a:r>
              <a:rPr lang="en-US" dirty="0" smtClean="0"/>
              <a:t>It </a:t>
            </a:r>
            <a:r>
              <a:rPr lang="en-US" dirty="0"/>
              <a:t>may be a good incentive policy but it is not a particularly accurate price </a:t>
            </a:r>
            <a:r>
              <a:rPr lang="en-US" dirty="0" smtClean="0"/>
              <a:t>signal  </a:t>
            </a:r>
          </a:p>
          <a:p>
            <a:pPr lvl="1"/>
            <a:r>
              <a:rPr lang="en-US" dirty="0" smtClean="0"/>
              <a:t>It </a:t>
            </a:r>
            <a:r>
              <a:rPr lang="en-US" dirty="0"/>
              <a:t>also does not pay the utility for the infrastructure it built to in effect be a reliable battery.  </a:t>
            </a:r>
            <a:endParaRPr lang="en-US" dirty="0" smtClean="0"/>
          </a:p>
          <a:p>
            <a:r>
              <a:rPr lang="en-US" dirty="0" smtClean="0"/>
              <a:t>Customers </a:t>
            </a:r>
            <a:r>
              <a:rPr lang="en-US" dirty="0"/>
              <a:t>will supply some of their own electricity service but will want to buy whatever they cannot self-produce from </a:t>
            </a:r>
            <a:r>
              <a:rPr lang="en-US" dirty="0" smtClean="0"/>
              <a:t>utility </a:t>
            </a:r>
          </a:p>
          <a:p>
            <a:pPr lvl="1"/>
            <a:r>
              <a:rPr lang="en-US" dirty="0" smtClean="0"/>
              <a:t>However, customers </a:t>
            </a:r>
            <a:r>
              <a:rPr lang="en-US" dirty="0"/>
              <a:t>who rely on the </a:t>
            </a:r>
            <a:r>
              <a:rPr lang="en-US" dirty="0" smtClean="0"/>
              <a:t>Ekurhuleni for </a:t>
            </a:r>
            <a:r>
              <a:rPr lang="en-US" dirty="0"/>
              <a:t>all of their supply do not want to subsidize customers who sporadically rely on the </a:t>
            </a:r>
            <a:r>
              <a:rPr lang="en-US" dirty="0" smtClean="0"/>
              <a:t>electrical network only </a:t>
            </a:r>
            <a:r>
              <a:rPr lang="en-US" dirty="0"/>
              <a:t>when they need </a:t>
            </a:r>
            <a:r>
              <a:rPr lang="en-US" dirty="0" smtClean="0"/>
              <a:t>it</a:t>
            </a:r>
            <a:endParaRPr lang="en-US" dirty="0"/>
          </a:p>
        </p:txBody>
      </p:sp>
    </p:spTree>
    <p:extLst>
      <p:ext uri="{BB962C8B-B14F-4D97-AF65-F5344CB8AC3E}">
        <p14:creationId xmlns:p14="http://schemas.microsoft.com/office/powerpoint/2010/main" val="242119126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Paving the Way For Dynamic Pricing in the AMI Pilot Project</a:t>
            </a:r>
            <a:endParaRPr lang="en-US" dirty="0"/>
          </a:p>
        </p:txBody>
      </p:sp>
      <p:sp>
        <p:nvSpPr>
          <p:cNvPr id="3" name="Content Placeholder 2"/>
          <p:cNvSpPr>
            <a:spLocks noGrp="1"/>
          </p:cNvSpPr>
          <p:nvPr>
            <p:ph idx="1"/>
          </p:nvPr>
        </p:nvSpPr>
        <p:spPr>
          <a:xfrm>
            <a:off x="155864" y="1548248"/>
            <a:ext cx="8229600" cy="4525963"/>
          </a:xfrm>
        </p:spPr>
        <p:txBody>
          <a:bodyPr>
            <a:normAutofit fontScale="70000" lnSpcReduction="20000"/>
          </a:bodyPr>
          <a:lstStyle/>
          <a:p>
            <a:r>
              <a:rPr lang="en-GB" dirty="0"/>
              <a:t>In addition to being able to support dynamic pricing on a locational basis in the future without having to perform meter change-outs, this pilot project needs to learn information to collaborate with regulators and other stakeholders to optimize the dynamic pricing and demand control.  </a:t>
            </a:r>
            <a:endParaRPr lang="en-GB" dirty="0" smtClean="0"/>
          </a:p>
          <a:p>
            <a:r>
              <a:rPr lang="en-GB" dirty="0" smtClean="0"/>
              <a:t>This </a:t>
            </a:r>
            <a:r>
              <a:rPr lang="en-GB" dirty="0"/>
              <a:t>pilot will ensure that the technology and backend systems can support these future capabilities without requiring any major change-outs.  </a:t>
            </a:r>
            <a:endParaRPr lang="en-GB" dirty="0" smtClean="0"/>
          </a:p>
          <a:p>
            <a:r>
              <a:rPr lang="en-GB" dirty="0" smtClean="0"/>
              <a:t>Future </a:t>
            </a:r>
            <a:r>
              <a:rPr lang="en-GB" dirty="0"/>
              <a:t>pilots will leverage this technical capability to understand the degree to which customers respond to variations in pricing structures (i.e., the length of on-peak and off-peak periods, and pricing differentials). </a:t>
            </a:r>
            <a:endParaRPr lang="en-GB" dirty="0" smtClean="0"/>
          </a:p>
          <a:p>
            <a:r>
              <a:rPr lang="en-GB" dirty="0" smtClean="0"/>
              <a:t>These </a:t>
            </a:r>
            <a:r>
              <a:rPr lang="en-GB" dirty="0"/>
              <a:t>objectives will require the ability to share meter information with the customer on a near real-time basis and to provide pricing signals to the customer.</a:t>
            </a:r>
            <a:endParaRPr lang="en-US" dirty="0"/>
          </a:p>
        </p:txBody>
      </p:sp>
    </p:spTree>
    <p:extLst>
      <p:ext uri="{BB962C8B-B14F-4D97-AF65-F5344CB8AC3E}">
        <p14:creationId xmlns:p14="http://schemas.microsoft.com/office/powerpoint/2010/main" val="91661160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0" y="10232"/>
            <a:ext cx="4592781" cy="1560789"/>
          </a:xfrm>
        </p:spPr>
        <p:txBody>
          <a:bodyPr>
            <a:noAutofit/>
          </a:bodyPr>
          <a:lstStyle/>
          <a:p>
            <a:r>
              <a:rPr lang="en-US" sz="3600" dirty="0" smtClean="0"/>
              <a:t>Implementing </a:t>
            </a:r>
            <a:br>
              <a:rPr lang="en-US" sz="3600" dirty="0" smtClean="0"/>
            </a:br>
            <a:r>
              <a:rPr lang="en-US" sz="3600" dirty="0" smtClean="0"/>
              <a:t>‘Service Components’</a:t>
            </a:r>
            <a:br>
              <a:rPr lang="en-US" sz="3600" dirty="0" smtClean="0"/>
            </a:br>
            <a:r>
              <a:rPr lang="en-US" sz="3600" dirty="0" smtClean="0"/>
              <a:t>Within a ‘Master Plan’</a:t>
            </a:r>
            <a:endParaRPr lang="en-US" sz="3600" dirty="0"/>
          </a:p>
        </p:txBody>
      </p:sp>
      <p:sp>
        <p:nvSpPr>
          <p:cNvPr id="3" name="Content Placeholder 2"/>
          <p:cNvSpPr>
            <a:spLocks noGrp="1"/>
          </p:cNvSpPr>
          <p:nvPr>
            <p:ph idx="1"/>
          </p:nvPr>
        </p:nvSpPr>
        <p:spPr>
          <a:xfrm>
            <a:off x="-14650" y="2149043"/>
            <a:ext cx="4158868" cy="1958127"/>
          </a:xfrm>
        </p:spPr>
        <p:txBody>
          <a:bodyPr>
            <a:noAutofit/>
          </a:bodyPr>
          <a:lstStyle/>
          <a:p>
            <a:r>
              <a:rPr lang="en-US" sz="2400" dirty="0" smtClean="0"/>
              <a:t>Ekurhuleni, like most municipalities, </a:t>
            </a:r>
            <a:r>
              <a:rPr lang="en-US" sz="2400" dirty="0"/>
              <a:t>needs an incremental “bottom-up” way of building its smart </a:t>
            </a:r>
            <a:r>
              <a:rPr lang="en-US" sz="2400" dirty="0" smtClean="0"/>
              <a:t>grid:</a:t>
            </a:r>
          </a:p>
        </p:txBody>
      </p:sp>
      <p:pic>
        <p:nvPicPr>
          <p:cNvPr id="5" name="Grafik 8"/>
          <p:cNvPicPr>
            <a:picLocks noChangeAspect="1" noChangeArrowheads="1"/>
          </p:cNvPicPr>
          <p:nvPr/>
        </p:nvPicPr>
        <p:blipFill>
          <a:blip r:embed="rId2" cstate="print"/>
          <a:srcRect/>
          <a:stretch>
            <a:fillRect/>
          </a:stretch>
        </p:blipFill>
        <p:spPr bwMode="auto">
          <a:xfrm>
            <a:off x="3940851" y="0"/>
            <a:ext cx="5269253" cy="3840882"/>
          </a:xfrm>
          <a:prstGeom prst="rect">
            <a:avLst/>
          </a:prstGeom>
          <a:noFill/>
          <a:ln w="9525">
            <a:noFill/>
            <a:miter lim="800000"/>
            <a:headEnd/>
            <a:tailEnd/>
          </a:ln>
        </p:spPr>
      </p:pic>
      <p:sp>
        <p:nvSpPr>
          <p:cNvPr id="6" name="Content Placeholder 2"/>
          <p:cNvSpPr txBox="1">
            <a:spLocks/>
          </p:cNvSpPr>
          <p:nvPr/>
        </p:nvSpPr>
        <p:spPr>
          <a:xfrm>
            <a:off x="16523" y="3996750"/>
            <a:ext cx="8348159" cy="2258580"/>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dirty="0"/>
              <a:t>The Smart Grid Integration Framework (SGIF) is based on open industry standards</a:t>
            </a:r>
          </a:p>
          <a:p>
            <a:pPr lvl="2"/>
            <a:r>
              <a:rPr lang="en-US" dirty="0"/>
              <a:t>It enables services-driven automation to be implemented in step with business needs over the 20 year time horizon</a:t>
            </a:r>
          </a:p>
          <a:p>
            <a:pPr lvl="2"/>
            <a:r>
              <a:rPr lang="en-US" dirty="0"/>
              <a:t>Changes needed for a functional component will have minimal impact on other functional components</a:t>
            </a:r>
          </a:p>
          <a:p>
            <a:pPr lvl="2"/>
            <a:r>
              <a:rPr lang="en-US" dirty="0"/>
              <a:t>Each service can be owned/leased/operated or outsourced</a:t>
            </a:r>
          </a:p>
        </p:txBody>
      </p:sp>
    </p:spTree>
    <p:extLst>
      <p:ext uri="{BB962C8B-B14F-4D97-AF65-F5344CB8AC3E}">
        <p14:creationId xmlns:p14="http://schemas.microsoft.com/office/powerpoint/2010/main" val="101532907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407" y="172515"/>
            <a:ext cx="4037682" cy="1143000"/>
          </a:xfrm>
        </p:spPr>
        <p:txBody>
          <a:bodyPr/>
          <a:lstStyle/>
          <a:p>
            <a:r>
              <a:rPr lang="en-US" dirty="0" smtClean="0"/>
              <a:t>Conclusion</a:t>
            </a:r>
            <a:endParaRPr lang="en-US" dirty="0"/>
          </a:p>
        </p:txBody>
      </p:sp>
      <p:sp>
        <p:nvSpPr>
          <p:cNvPr id="3" name="Content Placeholder 2"/>
          <p:cNvSpPr>
            <a:spLocks noGrp="1"/>
          </p:cNvSpPr>
          <p:nvPr>
            <p:ph idx="1"/>
          </p:nvPr>
        </p:nvSpPr>
        <p:spPr>
          <a:xfrm>
            <a:off x="16275" y="1488030"/>
            <a:ext cx="8223713" cy="4715219"/>
          </a:xfrm>
        </p:spPr>
        <p:txBody>
          <a:bodyPr>
            <a:normAutofit fontScale="55000" lnSpcReduction="20000"/>
          </a:bodyPr>
          <a:lstStyle/>
          <a:p>
            <a:r>
              <a:rPr lang="en-US" dirty="0" smtClean="0"/>
              <a:t>PV is able to provide immediate positive benefit in the form of an off-grid solution to small households </a:t>
            </a:r>
            <a:r>
              <a:rPr lang="en-US" dirty="0"/>
              <a:t>awaiting </a:t>
            </a:r>
            <a:r>
              <a:rPr lang="en-US" dirty="0" smtClean="0"/>
              <a:t>connections</a:t>
            </a:r>
          </a:p>
          <a:p>
            <a:pPr lvl="1"/>
            <a:r>
              <a:rPr lang="en-US" dirty="0" smtClean="0"/>
              <a:t>Especially helpful for informal connections where various types of matters must be resolved before a traditional power connection can be made </a:t>
            </a:r>
          </a:p>
          <a:p>
            <a:r>
              <a:rPr lang="en-US" dirty="0" smtClean="0"/>
              <a:t>PV </a:t>
            </a:r>
            <a:r>
              <a:rPr lang="en-US" dirty="0"/>
              <a:t>in the hands of </a:t>
            </a:r>
            <a:r>
              <a:rPr lang="en-US" dirty="0" smtClean="0"/>
              <a:t>an increasing number of medium </a:t>
            </a:r>
            <a:r>
              <a:rPr lang="en-US" dirty="0"/>
              <a:t>and large customers will </a:t>
            </a:r>
            <a:r>
              <a:rPr lang="en-US" dirty="0" smtClean="0"/>
              <a:t>not be sustainable </a:t>
            </a:r>
            <a:r>
              <a:rPr lang="en-US" dirty="0"/>
              <a:t>if “business as usual” continues into future </a:t>
            </a:r>
            <a:r>
              <a:rPr lang="en-US" dirty="0" smtClean="0"/>
              <a:t>years  </a:t>
            </a:r>
          </a:p>
          <a:p>
            <a:r>
              <a:rPr lang="en-US" dirty="0" smtClean="0"/>
              <a:t>Ekurhuleni </a:t>
            </a:r>
            <a:r>
              <a:rPr lang="en-US" dirty="0"/>
              <a:t>is embracing renewable energy, but must do so in a thoughtful way. </a:t>
            </a:r>
            <a:endParaRPr lang="en-US" dirty="0" smtClean="0"/>
          </a:p>
          <a:p>
            <a:r>
              <a:rPr lang="en-US" dirty="0" smtClean="0"/>
              <a:t>Ekurhuleni has developed a Smart Grid Roadmap that includes a strategy for embracing PV solutions that will be beneficial to Ekurhuleni, its customers and stakeholders</a:t>
            </a:r>
          </a:p>
          <a:p>
            <a:r>
              <a:rPr lang="en-US" dirty="0" smtClean="0"/>
              <a:t>The first pilot project of the SG Roadmap will:</a:t>
            </a:r>
          </a:p>
          <a:p>
            <a:pPr lvl="1"/>
            <a:r>
              <a:rPr lang="en-US" dirty="0"/>
              <a:t>P</a:t>
            </a:r>
            <a:r>
              <a:rPr lang="en-US" dirty="0" smtClean="0"/>
              <a:t>rovide </a:t>
            </a:r>
            <a:r>
              <a:rPr lang="en-US" dirty="0"/>
              <a:t>smart </a:t>
            </a:r>
            <a:r>
              <a:rPr lang="en-US" dirty="0" smtClean="0"/>
              <a:t>metering that supports two way communications, including dynamic pricing</a:t>
            </a:r>
          </a:p>
          <a:p>
            <a:pPr lvl="1"/>
            <a:r>
              <a:rPr lang="en-US" dirty="0" smtClean="0"/>
              <a:t>Be based on a flexible services-based integration infrastructure</a:t>
            </a:r>
          </a:p>
          <a:p>
            <a:pPr lvl="2"/>
            <a:r>
              <a:rPr lang="en-US" dirty="0" smtClean="0"/>
              <a:t>The Smart Grid Integration Framework (SGIF) based on not only on open industry protocol standards, but industry standard data models</a:t>
            </a:r>
          </a:p>
          <a:p>
            <a:pPr lvl="1"/>
            <a:r>
              <a:rPr lang="en-US" dirty="0" smtClean="0"/>
              <a:t>Yield </a:t>
            </a:r>
            <a:r>
              <a:rPr lang="en-US" dirty="0"/>
              <a:t>useful learning so that Ekurhuleni and its stakeholders can make </a:t>
            </a:r>
            <a:r>
              <a:rPr lang="en-US" dirty="0" smtClean="0"/>
              <a:t>informed business model adjustment decisions (e.g., propose new tariffs that are sustainable)</a:t>
            </a:r>
          </a:p>
          <a:p>
            <a:r>
              <a:rPr lang="en-US" dirty="0" smtClean="0"/>
              <a:t>Following the Smart Grid Roadmap should </a:t>
            </a:r>
            <a:r>
              <a:rPr lang="en-US" dirty="0"/>
              <a:t>enable </a:t>
            </a:r>
            <a:r>
              <a:rPr lang="en-US" dirty="0" smtClean="0"/>
              <a:t>Ekurhuleni </a:t>
            </a:r>
            <a:r>
              <a:rPr lang="en-US" dirty="0"/>
              <a:t>to make investments </a:t>
            </a:r>
            <a:r>
              <a:rPr lang="en-US" dirty="0" smtClean="0"/>
              <a:t>in the near-term </a:t>
            </a:r>
            <a:r>
              <a:rPr lang="en-US" dirty="0"/>
              <a:t>that will continue to be useful </a:t>
            </a:r>
            <a:r>
              <a:rPr lang="en-US" dirty="0" smtClean="0"/>
              <a:t>in the long-term</a:t>
            </a:r>
          </a:p>
          <a:p>
            <a:pPr lvl="1"/>
            <a:r>
              <a:rPr lang="en-US" dirty="0" smtClean="0"/>
              <a:t>Avoid investing now in what will become a stranded investment later</a:t>
            </a:r>
            <a:endParaRPr lang="en-US" dirty="0"/>
          </a:p>
        </p:txBody>
      </p:sp>
      <p:pic>
        <p:nvPicPr>
          <p:cNvPr id="4" name="Picture 1" descr="C:\Documents and Settings\hecheng\Desktop\2011_projects\Misc.Requests\Brad_Willams\DTech_ppts\010_Generation_to_Consumer2.jpg"/>
          <p:cNvPicPr>
            <a:picLocks noChangeAspect="1" noChangeArrowheads="1"/>
          </p:cNvPicPr>
          <p:nvPr/>
        </p:nvPicPr>
        <p:blipFill>
          <a:blip r:embed="rId2" cstate="print"/>
          <a:srcRect t="4648" r="213" b="13305"/>
          <a:stretch>
            <a:fillRect/>
          </a:stretch>
        </p:blipFill>
        <p:spPr bwMode="auto">
          <a:xfrm>
            <a:off x="4874089" y="0"/>
            <a:ext cx="2462646" cy="1518632"/>
          </a:xfrm>
          <a:prstGeom prst="rect">
            <a:avLst/>
          </a:prstGeom>
          <a:gradFill rotWithShape="0">
            <a:gsLst>
              <a:gs pos="0">
                <a:schemeClr val="bg1"/>
              </a:gs>
              <a:gs pos="100000">
                <a:srgbClr val="EAEAEA"/>
              </a:gs>
            </a:gsLst>
            <a:lin ang="5400000" scaled="1"/>
          </a:gradFill>
          <a:ln w="12700">
            <a:noFill/>
            <a:round/>
            <a:headEnd/>
            <a:tailEnd/>
          </a:ln>
        </p:spPr>
      </p:pic>
    </p:spTree>
    <p:extLst>
      <p:ext uri="{BB962C8B-B14F-4D97-AF65-F5344CB8AC3E}">
        <p14:creationId xmlns:p14="http://schemas.microsoft.com/office/powerpoint/2010/main" val="56142077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a:xfrm>
            <a:off x="5266064" y="1600202"/>
            <a:ext cx="3767769" cy="4525963"/>
          </a:xfrm>
        </p:spPr>
        <p:txBody>
          <a:bodyPr>
            <a:normAutofit/>
          </a:bodyPr>
          <a:lstStyle/>
          <a:p>
            <a:r>
              <a:rPr lang="en-US" sz="2400" dirty="0"/>
              <a:t>One should take care to match the proposed solution to the expectations of the recipients…</a:t>
            </a:r>
          </a:p>
          <a:p>
            <a:r>
              <a:rPr lang="en-US" sz="2400" dirty="0"/>
              <a:t>These expectations may sometimes be very different that which logic defines</a:t>
            </a:r>
          </a:p>
        </p:txBody>
      </p:sp>
      <p:pic>
        <p:nvPicPr>
          <p:cNvPr id="4" name="Picture 2" descr="C:\Users\freddief\Pictures\2014-04-08 cm\cm 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91937"/>
            <a:ext cx="5266064" cy="526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23739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267201" y="3362049"/>
            <a:ext cx="4876800" cy="3495953"/>
          </a:xfrm>
          <a:prstGeom prst="rect">
            <a:avLst/>
          </a:prstGeom>
        </p:spPr>
      </p:pic>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3915"/>
            <a:ext cx="5632174" cy="368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stretch>
            <a:fillRect/>
          </a:stretch>
        </p:blipFill>
        <p:spPr>
          <a:xfrm>
            <a:off x="15737" y="3633251"/>
            <a:ext cx="4251464" cy="3224750"/>
          </a:xfrm>
          <a:prstGeom prst="rect">
            <a:avLst/>
          </a:prstGeom>
        </p:spPr>
      </p:pic>
      <p:sp>
        <p:nvSpPr>
          <p:cNvPr id="8" name="Content Placeholder 2"/>
          <p:cNvSpPr txBox="1">
            <a:spLocks/>
          </p:cNvSpPr>
          <p:nvPr/>
        </p:nvSpPr>
        <p:spPr>
          <a:xfrm>
            <a:off x="5632174" y="0"/>
            <a:ext cx="3511826" cy="38729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Arriving in South Africa, you will land safely at The OR Tambo International airport</a:t>
            </a:r>
          </a:p>
          <a:p>
            <a:r>
              <a:rPr lang="en-US" sz="2400" dirty="0"/>
              <a:t>Situated within the boundaries of the City of Ekurhuleni </a:t>
            </a:r>
          </a:p>
        </p:txBody>
      </p:sp>
    </p:spTree>
    <p:extLst>
      <p:ext uri="{BB962C8B-B14F-4D97-AF65-F5344CB8AC3E}">
        <p14:creationId xmlns:p14="http://schemas.microsoft.com/office/powerpoint/2010/main" val="162394505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2" y="631963"/>
            <a:ext cx="3771980" cy="6226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467544" y="0"/>
            <a:ext cx="8229600" cy="778098"/>
          </a:xfrm>
        </p:spPr>
        <p:txBody>
          <a:bodyPr/>
          <a:lstStyle/>
          <a:p>
            <a:pPr algn="l"/>
            <a:r>
              <a:rPr lang="en-ZA" sz="2400" b="1" dirty="0">
                <a:latin typeface="+mn-lt"/>
              </a:rPr>
              <a:t>“EKURHULENI” MEANS PLACE OF PEACE…</a:t>
            </a:r>
          </a:p>
        </p:txBody>
      </p:sp>
      <p:sp>
        <p:nvSpPr>
          <p:cNvPr id="5" name="Title 1"/>
          <p:cNvSpPr txBox="1">
            <a:spLocks/>
          </p:cNvSpPr>
          <p:nvPr/>
        </p:nvSpPr>
        <p:spPr bwMode="auto">
          <a:xfrm>
            <a:off x="3779912" y="4411425"/>
            <a:ext cx="5268036" cy="77809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ZA" sz="2400" b="1" dirty="0">
                <a:latin typeface="+mn-lt"/>
              </a:rPr>
              <a:t>BUT WE HAVE OUR CHALLENGES…</a:t>
            </a:r>
          </a:p>
        </p:txBody>
      </p:sp>
    </p:spTree>
    <p:extLst>
      <p:ext uri="{BB962C8B-B14F-4D97-AF65-F5344CB8AC3E}">
        <p14:creationId xmlns:p14="http://schemas.microsoft.com/office/powerpoint/2010/main" val="93131650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hannesr\Pictures\Customer\Picture 0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52054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IN RELATION TO ENERGY</a:t>
            </a:r>
            <a:endParaRPr lang="en-US" dirty="0"/>
          </a:p>
        </p:txBody>
      </p:sp>
      <p:sp>
        <p:nvSpPr>
          <p:cNvPr id="3" name="Content Placeholder 2"/>
          <p:cNvSpPr>
            <a:spLocks noGrp="1"/>
          </p:cNvSpPr>
          <p:nvPr>
            <p:ph idx="1"/>
          </p:nvPr>
        </p:nvSpPr>
        <p:spPr>
          <a:xfrm>
            <a:off x="457201" y="1245706"/>
            <a:ext cx="8461513" cy="4880459"/>
          </a:xfrm>
        </p:spPr>
        <p:txBody>
          <a:bodyPr>
            <a:normAutofit lnSpcReduction="10000"/>
          </a:bodyPr>
          <a:lstStyle/>
          <a:p>
            <a:r>
              <a:rPr lang="en-US" sz="2000" dirty="0"/>
              <a:t>The City has a sizable backlog in electricity supply connections</a:t>
            </a:r>
          </a:p>
          <a:p>
            <a:r>
              <a:rPr lang="en-US" sz="2000" dirty="0"/>
              <a:t>Formal households awaiting connections total 120 000</a:t>
            </a:r>
          </a:p>
          <a:p>
            <a:r>
              <a:rPr lang="en-US" sz="2000" dirty="0"/>
              <a:t>Informal households awaiting connections add a further 120 000</a:t>
            </a:r>
          </a:p>
          <a:p>
            <a:pPr lvl="1"/>
            <a:r>
              <a:rPr lang="en-US" sz="1600" dirty="0"/>
              <a:t>Many of these informal houses are in areas where soil conditions prevent development, e.g. dolomitic ground</a:t>
            </a:r>
          </a:p>
          <a:p>
            <a:pPr lvl="1"/>
            <a:r>
              <a:rPr lang="en-US" sz="1600" dirty="0"/>
              <a:t>Some informal housing structures were built on private land, meaning that they will have to be relocated</a:t>
            </a:r>
          </a:p>
          <a:p>
            <a:pPr lvl="1"/>
            <a:r>
              <a:rPr lang="en-US" sz="1600" dirty="0"/>
              <a:t>The ad hoc layout of an informal settlement is not conducive for safe and effective grid installation</a:t>
            </a:r>
          </a:p>
          <a:p>
            <a:pPr lvl="1"/>
            <a:r>
              <a:rPr lang="en-US" sz="1600" dirty="0"/>
              <a:t>By the very nature of these settlements, the electricity supplier will need to pay special attention to preventing grid interference (theft, etc.) </a:t>
            </a:r>
          </a:p>
          <a:p>
            <a:pPr lvl="1"/>
            <a:r>
              <a:rPr lang="en-US" sz="1600" dirty="0"/>
              <a:t>A National tariff structure exists to assist vulnerable customers, and the low levels of this tariff create sustainability difficulties for some distributors</a:t>
            </a:r>
          </a:p>
          <a:p>
            <a:pPr lvl="1"/>
            <a:r>
              <a:rPr lang="en-US" sz="1600" dirty="0"/>
              <a:t>The Eskom generation capacity is constrained and will remain so for the near future</a:t>
            </a:r>
          </a:p>
          <a:p>
            <a:pPr lvl="1"/>
            <a:r>
              <a:rPr lang="en-US" sz="1600" dirty="0"/>
              <a:t>Off-grid solar power packs are distributed by the City, with a small PV panel, a battery pack, LED lighting and a cellular phone charger</a:t>
            </a:r>
          </a:p>
          <a:p>
            <a:pPr lvl="1"/>
            <a:r>
              <a:rPr lang="en-US" sz="1600" dirty="0"/>
              <a:t>This alleviates the energy pressure somewhat, but more is needed, so that basic requirements such as keeping food cold, and watching television can be met.</a:t>
            </a:r>
          </a:p>
          <a:p>
            <a:pPr lvl="1"/>
            <a:endParaRPr lang="en-US" sz="1600" dirty="0"/>
          </a:p>
          <a:p>
            <a:pPr lvl="1"/>
            <a:endParaRPr lang="en-US" sz="1600" dirty="0"/>
          </a:p>
        </p:txBody>
      </p:sp>
    </p:spTree>
    <p:extLst>
      <p:ext uri="{BB962C8B-B14F-4D97-AF65-F5344CB8AC3E}">
        <p14:creationId xmlns:p14="http://schemas.microsoft.com/office/powerpoint/2010/main" val="363235609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T2-0807-standardPPT-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3"/>
          <a:stretch>
            <a:fillRect/>
          </a:stretch>
        </p:blipFill>
        <p:spPr>
          <a:xfrm>
            <a:off x="1" y="914608"/>
            <a:ext cx="4784034" cy="2753601"/>
          </a:xfrm>
          <a:prstGeom prst="rect">
            <a:avLst/>
          </a:prstGeom>
        </p:spPr>
      </p:pic>
      <p:pic>
        <p:nvPicPr>
          <p:cNvPr id="6" name="Picture 5"/>
          <p:cNvPicPr>
            <a:picLocks noChangeAspect="1"/>
          </p:cNvPicPr>
          <p:nvPr/>
        </p:nvPicPr>
        <p:blipFill>
          <a:blip r:embed="rId4"/>
          <a:stretch>
            <a:fillRect/>
          </a:stretch>
        </p:blipFill>
        <p:spPr>
          <a:xfrm>
            <a:off x="3038477" y="2343150"/>
            <a:ext cx="6105525" cy="4514850"/>
          </a:xfrm>
          <a:prstGeom prst="rect">
            <a:avLst/>
          </a:prstGeom>
        </p:spPr>
      </p:pic>
      <p:pic>
        <p:nvPicPr>
          <p:cNvPr id="7" name="Picture 6"/>
          <p:cNvPicPr>
            <a:picLocks noChangeAspect="1"/>
          </p:cNvPicPr>
          <p:nvPr/>
        </p:nvPicPr>
        <p:blipFill>
          <a:blip r:embed="rId5"/>
          <a:stretch>
            <a:fillRect/>
          </a:stretch>
        </p:blipFill>
        <p:spPr>
          <a:xfrm>
            <a:off x="5777948" y="837794"/>
            <a:ext cx="3366052" cy="1984764"/>
          </a:xfrm>
          <a:prstGeom prst="rect">
            <a:avLst/>
          </a:prstGeom>
        </p:spPr>
      </p:pic>
      <p:pic>
        <p:nvPicPr>
          <p:cNvPr id="8" name="Picture 7"/>
          <p:cNvPicPr>
            <a:picLocks noChangeAspect="1"/>
          </p:cNvPicPr>
          <p:nvPr/>
        </p:nvPicPr>
        <p:blipFill>
          <a:blip r:embed="rId6"/>
          <a:stretch>
            <a:fillRect/>
          </a:stretch>
        </p:blipFill>
        <p:spPr>
          <a:xfrm>
            <a:off x="1" y="4386470"/>
            <a:ext cx="4115217" cy="2471530"/>
          </a:xfrm>
          <a:prstGeom prst="rect">
            <a:avLst/>
          </a:prstGeom>
        </p:spPr>
      </p:pic>
      <p:sp>
        <p:nvSpPr>
          <p:cNvPr id="3" name="TextBox 2"/>
          <p:cNvSpPr txBox="1"/>
          <p:nvPr/>
        </p:nvSpPr>
        <p:spPr>
          <a:xfrm>
            <a:off x="-1" y="3611842"/>
            <a:ext cx="3038476" cy="830997"/>
          </a:xfrm>
          <a:prstGeom prst="rect">
            <a:avLst/>
          </a:prstGeom>
          <a:noFill/>
        </p:spPr>
        <p:txBody>
          <a:bodyPr wrap="square" rtlCol="0">
            <a:spAutoFit/>
          </a:bodyPr>
          <a:lstStyle/>
          <a:p>
            <a:r>
              <a:rPr lang="en-US" sz="2400" b="1" dirty="0"/>
              <a:t>Informal settlements in South Africa</a:t>
            </a:r>
          </a:p>
        </p:txBody>
      </p:sp>
    </p:spTree>
    <p:extLst>
      <p:ext uri="{BB962C8B-B14F-4D97-AF65-F5344CB8AC3E}">
        <p14:creationId xmlns:p14="http://schemas.microsoft.com/office/powerpoint/2010/main" val="190564726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8487" y="0"/>
            <a:ext cx="8375072" cy="1280237"/>
          </a:xfrm>
        </p:spPr>
        <p:txBody>
          <a:bodyPr>
            <a:normAutofit fontScale="62500" lnSpcReduction="20000"/>
          </a:bodyPr>
          <a:lstStyle/>
          <a:p>
            <a:pPr>
              <a:defRPr/>
            </a:pPr>
            <a:r>
              <a:rPr lang="en-US" sz="4000" b="1" dirty="0" smtClean="0"/>
              <a:t>ILLEGAL </a:t>
            </a:r>
            <a:r>
              <a:rPr lang="en-US" sz="4000" b="1" dirty="0"/>
              <a:t>CONNECTIONS</a:t>
            </a:r>
          </a:p>
          <a:p>
            <a:pPr>
              <a:defRPr/>
            </a:pPr>
            <a:r>
              <a:rPr lang="en-US" sz="4000" b="1" dirty="0"/>
              <a:t>ELECTRICITY NETWORK AND METERING INTERFERENCE</a:t>
            </a:r>
          </a:p>
          <a:p>
            <a:pPr>
              <a:defRPr/>
            </a:pPr>
            <a:r>
              <a:rPr lang="en-US" sz="4000" b="1" dirty="0"/>
              <a:t>JULY 2014</a:t>
            </a:r>
            <a:endParaRPr lang="en-ZA" dirty="0"/>
          </a:p>
        </p:txBody>
      </p:sp>
      <p:pic>
        <p:nvPicPr>
          <p:cNvPr id="5" name="Picture 4" descr="C:\Users\freddief.EKURHULENI\AppData\Local\Microsoft\Windows\Temporary Internet Files\Content.Outlook\CFEMTRN3\20120315693.jpg"/>
          <p:cNvPicPr>
            <a:picLocks noChangeAspect="1" noChangeArrowheads="1"/>
          </p:cNvPicPr>
          <p:nvPr/>
        </p:nvPicPr>
        <p:blipFill>
          <a:blip r:embed="rId2" cstate="print"/>
          <a:srcRect/>
          <a:stretch>
            <a:fillRect/>
          </a:stretch>
        </p:blipFill>
        <p:spPr bwMode="auto">
          <a:xfrm>
            <a:off x="1309255" y="1145154"/>
            <a:ext cx="6473536" cy="4855152"/>
          </a:xfrm>
          <a:prstGeom prst="rect">
            <a:avLst/>
          </a:prstGeom>
          <a:noFill/>
        </p:spPr>
      </p:pic>
    </p:spTree>
    <p:extLst>
      <p:ext uri="{BB962C8B-B14F-4D97-AF65-F5344CB8AC3E}">
        <p14:creationId xmlns:p14="http://schemas.microsoft.com/office/powerpoint/2010/main" val="100597849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364088" cy="796908"/>
          </a:xfrm>
        </p:spPr>
        <p:txBody>
          <a:bodyPr>
            <a:normAutofit/>
          </a:bodyPr>
          <a:lstStyle/>
          <a:p>
            <a:r>
              <a:rPr lang="en-ZA" sz="2800" b="1" dirty="0">
                <a:latin typeface="Arial" pitchFamily="34" charset="0"/>
                <a:cs typeface="Arial" pitchFamily="34" charset="0"/>
              </a:rPr>
              <a:t>VANDALISM AND THEFT</a:t>
            </a:r>
          </a:p>
        </p:txBody>
      </p:sp>
      <p:pic>
        <p:nvPicPr>
          <p:cNvPr id="1026" name="Picture 2"/>
          <p:cNvPicPr>
            <a:picLocks noChangeAspect="1" noChangeArrowheads="1"/>
          </p:cNvPicPr>
          <p:nvPr/>
        </p:nvPicPr>
        <p:blipFill>
          <a:blip r:embed="rId2" cstate="print"/>
          <a:srcRect/>
          <a:stretch>
            <a:fillRect/>
          </a:stretch>
        </p:blipFill>
        <p:spPr bwMode="auto">
          <a:xfrm>
            <a:off x="0" y="1037646"/>
            <a:ext cx="5868144" cy="4335570"/>
          </a:xfrm>
          <a:prstGeom prst="rect">
            <a:avLst/>
          </a:prstGeom>
          <a:noFill/>
          <a:ln w="9525">
            <a:noFill/>
            <a:miter lim="800000"/>
            <a:headEnd/>
            <a:tailEnd/>
          </a:ln>
        </p:spPr>
      </p:pic>
      <p:sp>
        <p:nvSpPr>
          <p:cNvPr id="6" name="TextBox 5"/>
          <p:cNvSpPr txBox="1"/>
          <p:nvPr/>
        </p:nvSpPr>
        <p:spPr>
          <a:xfrm>
            <a:off x="5796136" y="332656"/>
            <a:ext cx="3347864" cy="2862322"/>
          </a:xfrm>
          <a:prstGeom prst="rect">
            <a:avLst/>
          </a:prstGeom>
          <a:noFill/>
        </p:spPr>
        <p:txBody>
          <a:bodyPr wrap="square" rtlCol="0">
            <a:spAutoFit/>
          </a:bodyPr>
          <a:lstStyle/>
          <a:p>
            <a:pPr marL="273050" indent="-273050">
              <a:buFont typeface="Arial" pitchFamily="34" charset="0"/>
              <a:buChar char="•"/>
            </a:pPr>
            <a:r>
              <a:rPr lang="en-ZA" b="1" dirty="0"/>
              <a:t>The photo was taken in Villa Liza x2, Boksburg</a:t>
            </a:r>
          </a:p>
          <a:p>
            <a:pPr marL="273050" indent="-273050">
              <a:buFont typeface="Arial" pitchFamily="34" charset="0"/>
              <a:buChar char="•"/>
            </a:pPr>
            <a:r>
              <a:rPr lang="en-ZA" b="1" dirty="0"/>
              <a:t>6 prepayment meters in one pole top box, all bypassed, at least 4 meters destroyed</a:t>
            </a:r>
          </a:p>
          <a:p>
            <a:pPr marL="273050" indent="-273050">
              <a:buFont typeface="Arial" pitchFamily="34" charset="0"/>
              <a:buChar char="•"/>
            </a:pPr>
            <a:r>
              <a:rPr lang="en-ZA" b="1" dirty="0"/>
              <a:t>The uncontrolled electricity consumption destroys transformer and cable insulation, even to the point that they catch fire</a:t>
            </a:r>
          </a:p>
        </p:txBody>
      </p:sp>
    </p:spTree>
    <p:extLst>
      <p:ext uri="{BB962C8B-B14F-4D97-AF65-F5344CB8AC3E}">
        <p14:creationId xmlns:p14="http://schemas.microsoft.com/office/powerpoint/2010/main" val="322064144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BCAA7E322E734D9A334976FC230594" ma:contentTypeVersion="21" ma:contentTypeDescription="Create a new document." ma:contentTypeScope="" ma:versionID="950bf7c61cf50fd574c2088aecdaad43">
  <xsd:schema xmlns:xsd="http://www.w3.org/2001/XMLSchema" xmlns:xs="http://www.w3.org/2001/XMLSchema" xmlns:p="http://schemas.microsoft.com/office/2006/metadata/properties" xmlns:ns2="968feae9-5f56-4a40-920f-17ef8625f0d7" xmlns:ns3="d0abcd0b-8f17-4144-95ea-2aa4bc330331" targetNamespace="http://schemas.microsoft.com/office/2006/metadata/properties" ma:root="true" ma:fieldsID="ba0ad8b99514b1ec0c9721735111364e" ns2:_="" ns3:_="">
    <xsd:import namespace="968feae9-5f56-4a40-920f-17ef8625f0d7"/>
    <xsd:import namespace="d0abcd0b-8f17-4144-95ea-2aa4bc330331"/>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Client" minOccurs="0"/>
                <xsd:element ref="ns2:Neutral" minOccurs="0"/>
                <xsd:element ref="ns2:MediaLengthInSeconds" minOccurs="0"/>
                <xsd:element ref="ns2:STATU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feae9-5f56-4a40-920f-17ef8625f0d7"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Client" ma:index="23" nillable="true" ma:displayName="CLIENT" ma:description="This is the actual client for case study" ma:format="Dropdown" ma:internalName="Client">
      <xsd:simpleType>
        <xsd:restriction base="dms:Text">
          <xsd:maxLength value="255"/>
        </xsd:restriction>
      </xsd:simpleType>
    </xsd:element>
    <xsd:element name="Neutral" ma:index="24" nillable="true" ma:displayName="NEUTRAL" ma:default="1" ma:description="This indicates if case study is neutral version (yes) or client version (no)" ma:format="Dropdown" ma:internalName="Neutral">
      <xsd:simpleType>
        <xsd:restriction base="dms:Boolean"/>
      </xsd:simpleType>
    </xsd:element>
    <xsd:element name="MediaLengthInSeconds" ma:index="25" nillable="true" ma:displayName="Length (seconds)" ma:internalName="MediaLengthInSeconds" ma:readOnly="true">
      <xsd:simpleType>
        <xsd:restriction base="dms:Unknown"/>
      </xsd:simpleType>
    </xsd:element>
    <xsd:element name="STATUS" ma:index="26" nillable="true" ma:displayName="STATUS" ma:default="Draft" ma:description="Status of Document" ma:format="Dropdown" ma:internalName="STATUS">
      <xsd:simpleType>
        <xsd:restriction base="dms:Choice">
          <xsd:enumeration value="Draft"/>
          <xsd:enumeration value="Final Draft"/>
          <xsd:enumeration value="Final"/>
          <xsd:enumeration value="Internal Only"/>
          <xsd:enumeration value="Approved"/>
          <xsd:enumeration value="OLD"/>
        </xsd:restriction>
      </xsd:simpleType>
    </xsd:element>
  </xsd:schema>
  <xsd:schema xmlns:xsd="http://www.w3.org/2001/XMLSchema" xmlns:xs="http://www.w3.org/2001/XMLSchema" xmlns:dms="http://schemas.microsoft.com/office/2006/documentManagement/types" xmlns:pc="http://schemas.microsoft.com/office/infopath/2007/PartnerControls" targetNamespace="d0abcd0b-8f17-4144-95ea-2aa4bc330331" elementFormDefault="qualified">
    <xsd:import namespace="http://schemas.microsoft.com/office/2006/documentManagement/types"/>
    <xsd:import namespace="http://schemas.microsoft.com/office/infopath/2007/PartnerControls"/>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lient xmlns="968feae9-5f56-4a40-920f-17ef8625f0d7" xsi:nil="true"/>
    <MigrationWizIdSecurityGroups xmlns="968feae9-5f56-4a40-920f-17ef8625f0d7" xsi:nil="true"/>
    <MigrationWizIdPermissions xmlns="968feae9-5f56-4a40-920f-17ef8625f0d7" xsi:nil="true"/>
    <STATUS xmlns="968feae9-5f56-4a40-920f-17ef8625f0d7">Draft</STATUS>
    <MigrationWizIdDocumentLibraryPermissions xmlns="968feae9-5f56-4a40-920f-17ef8625f0d7" xsi:nil="true"/>
    <MigrationWizIdPermissionLevels xmlns="968feae9-5f56-4a40-920f-17ef8625f0d7" xsi:nil="true"/>
    <Neutral xmlns="968feae9-5f56-4a40-920f-17ef8625f0d7">true</Neutral>
    <MigrationWizId xmlns="968feae9-5f56-4a40-920f-17ef8625f0d7" xsi:nil="true"/>
  </documentManagement>
</p:properties>
</file>

<file path=customXml/itemProps1.xml><?xml version="1.0" encoding="utf-8"?>
<ds:datastoreItem xmlns:ds="http://schemas.openxmlformats.org/officeDocument/2006/customXml" ds:itemID="{CEB3638E-BECE-48DA-8186-BCA9B8E7BFE5}"/>
</file>

<file path=customXml/itemProps2.xml><?xml version="1.0" encoding="utf-8"?>
<ds:datastoreItem xmlns:ds="http://schemas.openxmlformats.org/officeDocument/2006/customXml" ds:itemID="{4D6F46E8-3399-4534-BD42-81D7ED498FA5}"/>
</file>

<file path=customXml/itemProps3.xml><?xml version="1.0" encoding="utf-8"?>
<ds:datastoreItem xmlns:ds="http://schemas.openxmlformats.org/officeDocument/2006/customXml" ds:itemID="{3CDEB416-0D99-48B4-BEF6-D9D20A5D4A67}"/>
</file>

<file path=docProps/app.xml><?xml version="1.0" encoding="utf-8"?>
<Properties xmlns="http://schemas.openxmlformats.org/officeDocument/2006/extended-properties" xmlns:vt="http://schemas.openxmlformats.org/officeDocument/2006/docPropsVTypes">
  <Template/>
  <TotalTime>210</TotalTime>
  <Words>2052</Words>
  <Application>Microsoft Office PowerPoint</Application>
  <PresentationFormat>On-screen Show (4:3)</PresentationFormat>
  <Paragraphs>168</Paragraphs>
  <Slides>27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1_Office Theme</vt:lpstr>
      <vt:lpstr>PVs at Ekurhuleni   When life gives you lemons, make lemonade!</vt:lpstr>
      <vt:lpstr>A Bit About Us</vt:lpstr>
      <vt:lpstr>PowerPoint Presentation</vt:lpstr>
      <vt:lpstr>“EKURHULENI” MEANS PLACE OF PEACE…</vt:lpstr>
      <vt:lpstr>PowerPoint Presentation</vt:lpstr>
      <vt:lpstr>CHALLENGES IN RELATION TO ENERGY</vt:lpstr>
      <vt:lpstr>PowerPoint Presentation</vt:lpstr>
      <vt:lpstr>PowerPoint Presentation</vt:lpstr>
      <vt:lpstr>VANDALISM AND THEFT</vt:lpstr>
      <vt:lpstr>ENVISAGED SOLUTION For Smaller Customers</vt:lpstr>
      <vt:lpstr>PV For Larger Customers Offers a Few Challenges - Business</vt:lpstr>
      <vt:lpstr>Business Challenge –Paying for Infrastructure With Reduced Consumption</vt:lpstr>
      <vt:lpstr>PV For Larger Customers Offers a Few Challenges - Technical</vt:lpstr>
      <vt:lpstr>PV Energy Contribution Over 4 Days  </vt:lpstr>
      <vt:lpstr>Being Proactive with PV</vt:lpstr>
      <vt:lpstr>PV’s Impact on Business</vt:lpstr>
      <vt:lpstr>What is a Smart Grid ? </vt:lpstr>
      <vt:lpstr>Smart Grid Planning with PV</vt:lpstr>
      <vt:lpstr>A Solution Component:  Incentivizing Controllable Inverters</vt:lpstr>
      <vt:lpstr>A Solution Component:  Incentivizing Dispatchable Storage</vt:lpstr>
      <vt:lpstr>A Solution Component:  Incentivizing Dispatchable Microgrids</vt:lpstr>
      <vt:lpstr>A Solution Component:  Incentivizing Dynamic Pricing</vt:lpstr>
      <vt:lpstr>Locational Constraints Need to be Factored Into Dynamic Pricing</vt:lpstr>
      <vt:lpstr>Paving the Way For Dynamic Pricing in the AMI Pilot Project</vt:lpstr>
      <vt:lpstr>Implementing  ‘Service Components’ Within a ‘Master Plan’</vt:lpstr>
      <vt:lpstr>Conclusion</vt:lpstr>
      <vt:lpstr>Final Thoughts</vt:lpstr>
    </vt:vector>
  </TitlesOfParts>
  <Company>City Of Ekurhuleni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Freddie Fryer (Ekurhuleni)</dc:creator>
  <cp:lastModifiedBy>Robinson, Greg</cp:lastModifiedBy>
  <cp:revision>8</cp:revision>
  <cp:lastPrinted>2015-02-02T18:45:01Z</cp:lastPrinted>
  <dcterms:created xsi:type="dcterms:W3CDTF">2015-01-30T03:13:27Z</dcterms:created>
  <dcterms:modified xsi:type="dcterms:W3CDTF">2015-02-02T19:01:33Z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0x010100CBBCAA7E322E734D9A334976FC230594</vt:lpwstr>
  </property>
</Properties>
</file>